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88"/>
  </p:notesMasterIdLst>
  <p:handoutMasterIdLst>
    <p:handoutMasterId r:id="rId89"/>
  </p:handoutMasterIdLst>
  <p:sldIdLst>
    <p:sldId id="495" r:id="rId2"/>
    <p:sldId id="699" r:id="rId3"/>
    <p:sldId id="351" r:id="rId4"/>
    <p:sldId id="261" r:id="rId5"/>
    <p:sldId id="357" r:id="rId6"/>
    <p:sldId id="376" r:id="rId7"/>
    <p:sldId id="398" r:id="rId8"/>
    <p:sldId id="377" r:id="rId9"/>
    <p:sldId id="326" r:id="rId10"/>
    <p:sldId id="327" r:id="rId11"/>
    <p:sldId id="776" r:id="rId12"/>
    <p:sldId id="777" r:id="rId13"/>
    <p:sldId id="790" r:id="rId14"/>
    <p:sldId id="781" r:id="rId15"/>
    <p:sldId id="782" r:id="rId16"/>
    <p:sldId id="791" r:id="rId17"/>
    <p:sldId id="783" r:id="rId18"/>
    <p:sldId id="784" r:id="rId19"/>
    <p:sldId id="785" r:id="rId20"/>
    <p:sldId id="789" r:id="rId21"/>
    <p:sldId id="379" r:id="rId22"/>
    <p:sldId id="721" r:id="rId23"/>
    <p:sldId id="722" r:id="rId24"/>
    <p:sldId id="723" r:id="rId25"/>
    <p:sldId id="727" r:id="rId26"/>
    <p:sldId id="728" r:id="rId27"/>
    <p:sldId id="729" r:id="rId28"/>
    <p:sldId id="730" r:id="rId29"/>
    <p:sldId id="749" r:id="rId30"/>
    <p:sldId id="793" r:id="rId31"/>
    <p:sldId id="842" r:id="rId32"/>
    <p:sldId id="843" r:id="rId33"/>
    <p:sldId id="700" r:id="rId34"/>
    <p:sldId id="844" r:id="rId35"/>
    <p:sldId id="845" r:id="rId36"/>
    <p:sldId id="704" r:id="rId37"/>
    <p:sldId id="846" r:id="rId38"/>
    <p:sldId id="847" r:id="rId39"/>
    <p:sldId id="796" r:id="rId40"/>
    <p:sldId id="705" r:id="rId41"/>
    <p:sldId id="797" r:id="rId42"/>
    <p:sldId id="799" r:id="rId43"/>
    <p:sldId id="886" r:id="rId44"/>
    <p:sldId id="849" r:id="rId45"/>
    <p:sldId id="850" r:id="rId46"/>
    <p:sldId id="851" r:id="rId47"/>
    <p:sldId id="852" r:id="rId48"/>
    <p:sldId id="853" r:id="rId49"/>
    <p:sldId id="854" r:id="rId50"/>
    <p:sldId id="855" r:id="rId51"/>
    <p:sldId id="856" r:id="rId52"/>
    <p:sldId id="857" r:id="rId53"/>
    <p:sldId id="858" r:id="rId54"/>
    <p:sldId id="859" r:id="rId55"/>
    <p:sldId id="860" r:id="rId56"/>
    <p:sldId id="861" r:id="rId57"/>
    <p:sldId id="862" r:id="rId58"/>
    <p:sldId id="863" r:id="rId59"/>
    <p:sldId id="864" r:id="rId60"/>
    <p:sldId id="865" r:id="rId61"/>
    <p:sldId id="866" r:id="rId62"/>
    <p:sldId id="871" r:id="rId63"/>
    <p:sldId id="883" r:id="rId64"/>
    <p:sldId id="872" r:id="rId65"/>
    <p:sldId id="873" r:id="rId66"/>
    <p:sldId id="874" r:id="rId67"/>
    <p:sldId id="875" r:id="rId68"/>
    <p:sldId id="876" r:id="rId69"/>
    <p:sldId id="877" r:id="rId70"/>
    <p:sldId id="878" r:id="rId71"/>
    <p:sldId id="879" r:id="rId72"/>
    <p:sldId id="880" r:id="rId73"/>
    <p:sldId id="881" r:id="rId74"/>
    <p:sldId id="882" r:id="rId75"/>
    <p:sldId id="867" r:id="rId76"/>
    <p:sldId id="848" r:id="rId77"/>
    <p:sldId id="868" r:id="rId78"/>
    <p:sldId id="869" r:id="rId79"/>
    <p:sldId id="870" r:id="rId80"/>
    <p:sldId id="884" r:id="rId81"/>
    <p:sldId id="717" r:id="rId82"/>
    <p:sldId id="718" r:id="rId83"/>
    <p:sldId id="719" r:id="rId84"/>
    <p:sldId id="720" r:id="rId85"/>
    <p:sldId id="885" r:id="rId86"/>
    <p:sldId id="527" r:id="rId8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exo 20 3.3" id="{A5195ED5-5489-49F8-937B-934F2446069D}">
          <p14:sldIdLst>
            <p14:sldId id="495"/>
            <p14:sldId id="699"/>
            <p14:sldId id="351"/>
            <p14:sldId id="261"/>
            <p14:sldId id="357"/>
            <p14:sldId id="376"/>
            <p14:sldId id="398"/>
            <p14:sldId id="377"/>
            <p14:sldId id="326"/>
            <p14:sldId id="327"/>
            <p14:sldId id="776"/>
            <p14:sldId id="777"/>
            <p14:sldId id="790"/>
            <p14:sldId id="781"/>
            <p14:sldId id="782"/>
            <p14:sldId id="791"/>
            <p14:sldId id="783"/>
            <p14:sldId id="784"/>
            <p14:sldId id="785"/>
            <p14:sldId id="789"/>
            <p14:sldId id="379"/>
          </p14:sldIdLst>
        </p14:section>
        <p14:section name="Sistemas" id="{B07329EB-2092-43A0-BB13-9143653E124A}">
          <p14:sldIdLst>
            <p14:sldId id="721"/>
            <p14:sldId id="722"/>
            <p14:sldId id="723"/>
            <p14:sldId id="727"/>
            <p14:sldId id="728"/>
            <p14:sldId id="729"/>
            <p14:sldId id="730"/>
            <p14:sldId id="749"/>
            <p14:sldId id="793"/>
            <p14:sldId id="842"/>
            <p14:sldId id="843"/>
            <p14:sldId id="700"/>
            <p14:sldId id="844"/>
            <p14:sldId id="845"/>
            <p14:sldId id="704"/>
            <p14:sldId id="846"/>
            <p14:sldId id="847"/>
            <p14:sldId id="796"/>
            <p14:sldId id="705"/>
            <p14:sldId id="797"/>
            <p14:sldId id="799"/>
            <p14:sldId id="886"/>
            <p14:sldId id="849"/>
            <p14:sldId id="850"/>
            <p14:sldId id="851"/>
            <p14:sldId id="852"/>
            <p14:sldId id="853"/>
            <p14:sldId id="854"/>
            <p14:sldId id="855"/>
            <p14:sldId id="856"/>
            <p14:sldId id="857"/>
            <p14:sldId id="858"/>
            <p14:sldId id="859"/>
            <p14:sldId id="860"/>
            <p14:sldId id="861"/>
            <p14:sldId id="862"/>
            <p14:sldId id="863"/>
            <p14:sldId id="864"/>
            <p14:sldId id="865"/>
            <p14:sldId id="866"/>
            <p14:sldId id="871"/>
            <p14:sldId id="883"/>
            <p14:sldId id="872"/>
            <p14:sldId id="873"/>
            <p14:sldId id="874"/>
            <p14:sldId id="875"/>
            <p14:sldId id="876"/>
            <p14:sldId id="877"/>
            <p14:sldId id="878"/>
            <p14:sldId id="879"/>
            <p14:sldId id="880"/>
            <p14:sldId id="881"/>
            <p14:sldId id="882"/>
            <p14:sldId id="867"/>
            <p14:sldId id="848"/>
            <p14:sldId id="868"/>
            <p14:sldId id="869"/>
            <p14:sldId id="870"/>
            <p14:sldId id="884"/>
            <p14:sldId id="717"/>
            <p14:sldId id="718"/>
            <p14:sldId id="719"/>
            <p14:sldId id="720"/>
            <p14:sldId id="885"/>
            <p14:sldId id="5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75" autoAdjust="0"/>
    <p:restoredTop sz="94384" autoAdjust="0"/>
  </p:normalViewPr>
  <p:slideViewPr>
    <p:cSldViewPr snapToGrid="0" snapToObjects="1">
      <p:cViewPr varScale="1">
        <p:scale>
          <a:sx n="70" d="100"/>
          <a:sy n="70" d="100"/>
        </p:scale>
        <p:origin x="84" y="144"/>
      </p:cViewPr>
      <p:guideLst/>
    </p:cSldViewPr>
  </p:slideViewPr>
  <p:notesTextViewPr>
    <p:cViewPr>
      <p:scale>
        <a:sx n="3" d="2"/>
        <a:sy n="3" d="2"/>
      </p:scale>
      <p:origin x="0" y="0"/>
    </p:cViewPr>
  </p:notesTextViewPr>
  <p:notesViewPr>
    <p:cSldViewPr snapToGrid="0" snapToObjects="1">
      <p:cViewPr varScale="1">
        <p:scale>
          <a:sx n="88" d="100"/>
          <a:sy n="88" d="100"/>
        </p:scale>
        <p:origin x="38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D3667-2EF5-4B28-84A4-EA4F427B446F}"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s-ES"/>
        </a:p>
      </dgm:t>
    </dgm:pt>
    <dgm:pt modelId="{110DAD44-6393-486D-8C4B-E9870682A975}">
      <dgm:prSet phldrT="[Texto]"/>
      <dgm:spPr/>
      <dgm:t>
        <a:bodyPr/>
        <a:lstStyle/>
        <a:p>
          <a:r>
            <a:rPr lang="es-ES" dirty="0"/>
            <a:t>Obtener XML SPEI</a:t>
          </a:r>
        </a:p>
      </dgm:t>
    </dgm:pt>
    <dgm:pt modelId="{CE449A2D-49E0-4795-9392-3FFB50A5D999}" type="parTrans" cxnId="{BABD8683-4423-4E57-915D-425AA3B524F2}">
      <dgm:prSet/>
      <dgm:spPr/>
      <dgm:t>
        <a:bodyPr/>
        <a:lstStyle/>
        <a:p>
          <a:endParaRPr lang="es-ES"/>
        </a:p>
      </dgm:t>
    </dgm:pt>
    <dgm:pt modelId="{BA1E56EA-F216-41FC-A4A9-D135BB5DFEB2}" type="sibTrans" cxnId="{BABD8683-4423-4E57-915D-425AA3B524F2}">
      <dgm:prSet/>
      <dgm:spPr/>
      <dgm:t>
        <a:bodyPr/>
        <a:lstStyle/>
        <a:p>
          <a:endParaRPr lang="es-ES"/>
        </a:p>
      </dgm:t>
    </dgm:pt>
    <dgm:pt modelId="{528A6D5B-BE91-4B80-9291-ECE7A12D50EA}">
      <dgm:prSet phldrT="[Texto]"/>
      <dgm:spPr/>
      <dgm:t>
        <a:bodyPr/>
        <a:lstStyle/>
        <a:p>
          <a:r>
            <a:rPr lang="es-ES" dirty="0"/>
            <a:t>Correo, Memoria. etc.</a:t>
          </a:r>
        </a:p>
      </dgm:t>
    </dgm:pt>
    <dgm:pt modelId="{102FBB42-DDA4-48DA-A2DD-BCC43A7F5549}" type="parTrans" cxnId="{4A36D534-69B8-42BA-9A04-7880853D3A45}">
      <dgm:prSet/>
      <dgm:spPr/>
      <dgm:t>
        <a:bodyPr/>
        <a:lstStyle/>
        <a:p>
          <a:endParaRPr lang="es-ES"/>
        </a:p>
      </dgm:t>
    </dgm:pt>
    <dgm:pt modelId="{4E01FA9A-B608-459D-B810-F7A4FCEDED74}" type="sibTrans" cxnId="{4A36D534-69B8-42BA-9A04-7880853D3A45}">
      <dgm:prSet/>
      <dgm:spPr/>
      <dgm:t>
        <a:bodyPr/>
        <a:lstStyle/>
        <a:p>
          <a:endParaRPr lang="es-ES"/>
        </a:p>
      </dgm:t>
    </dgm:pt>
    <dgm:pt modelId="{9509BEEE-F704-48EC-AE91-A72502F1617A}">
      <dgm:prSet phldrT="[Texto]"/>
      <dgm:spPr/>
      <dgm:t>
        <a:bodyPr/>
        <a:lstStyle/>
        <a:p>
          <a:r>
            <a:rPr lang="es-ES" dirty="0"/>
            <a:t>Desde CONTPAQi Factura Electrónica</a:t>
          </a:r>
        </a:p>
      </dgm:t>
    </dgm:pt>
    <dgm:pt modelId="{A8E979FA-8819-47D4-B71F-F175844C8C31}" type="parTrans" cxnId="{CE23E6EF-DCD5-4EC3-80C9-F03765123291}">
      <dgm:prSet/>
      <dgm:spPr/>
      <dgm:t>
        <a:bodyPr/>
        <a:lstStyle/>
        <a:p>
          <a:endParaRPr lang="es-ES"/>
        </a:p>
      </dgm:t>
    </dgm:pt>
    <dgm:pt modelId="{076786A2-7568-4A82-BB4F-AFB3355A55BB}" type="sibTrans" cxnId="{CE23E6EF-DCD5-4EC3-80C9-F03765123291}">
      <dgm:prSet/>
      <dgm:spPr/>
      <dgm:t>
        <a:bodyPr/>
        <a:lstStyle/>
        <a:p>
          <a:endParaRPr lang="es-ES"/>
        </a:p>
      </dgm:t>
    </dgm:pt>
    <dgm:pt modelId="{A7855772-C3CD-425B-A791-38DBECEC6134}">
      <dgm:prSet phldrT="[Texto]"/>
      <dgm:spPr/>
      <dgm:t>
        <a:bodyPr/>
        <a:lstStyle/>
        <a:p>
          <a:r>
            <a:rPr lang="es-ES" dirty="0"/>
            <a:t>Importa</a:t>
          </a:r>
        </a:p>
      </dgm:t>
    </dgm:pt>
    <dgm:pt modelId="{1B6C8B96-812E-4965-B3BB-9F61E5386DCE}" type="parTrans" cxnId="{885642C9-A83D-42A0-B794-FCB836B7B496}">
      <dgm:prSet/>
      <dgm:spPr/>
      <dgm:t>
        <a:bodyPr/>
        <a:lstStyle/>
        <a:p>
          <a:endParaRPr lang="es-ES"/>
        </a:p>
      </dgm:t>
    </dgm:pt>
    <dgm:pt modelId="{3E0D1FBB-F54A-4937-874F-E29DB0904916}" type="sibTrans" cxnId="{885642C9-A83D-42A0-B794-FCB836B7B496}">
      <dgm:prSet/>
      <dgm:spPr/>
      <dgm:t>
        <a:bodyPr/>
        <a:lstStyle/>
        <a:p>
          <a:endParaRPr lang="es-ES"/>
        </a:p>
      </dgm:t>
    </dgm:pt>
    <dgm:pt modelId="{E6A560E5-613C-4ABE-BEE7-64DF3C9115EF}">
      <dgm:prSet phldrT="[Texto]"/>
      <dgm:spPr/>
      <dgm:t>
        <a:bodyPr/>
        <a:lstStyle/>
        <a:p>
          <a:r>
            <a:rPr lang="es-ES" dirty="0"/>
            <a:t>Opción importar CEP (SPEI)</a:t>
          </a:r>
        </a:p>
      </dgm:t>
    </dgm:pt>
    <dgm:pt modelId="{B38BFF75-8841-49C8-BDF1-ECF5F876AE0D}" type="parTrans" cxnId="{C34EBDB8-F25C-438E-901F-A1CDC224D0FF}">
      <dgm:prSet/>
      <dgm:spPr/>
      <dgm:t>
        <a:bodyPr/>
        <a:lstStyle/>
        <a:p>
          <a:endParaRPr lang="es-ES"/>
        </a:p>
      </dgm:t>
    </dgm:pt>
    <dgm:pt modelId="{FB37FB0A-D85B-4C65-B5BC-5D55E3F9F443}" type="sibTrans" cxnId="{C34EBDB8-F25C-438E-901F-A1CDC224D0FF}">
      <dgm:prSet/>
      <dgm:spPr/>
      <dgm:t>
        <a:bodyPr/>
        <a:lstStyle/>
        <a:p>
          <a:endParaRPr lang="es-ES"/>
        </a:p>
      </dgm:t>
    </dgm:pt>
    <dgm:pt modelId="{3FA154A6-8B14-4EA7-83F3-C313A69D29CA}">
      <dgm:prSet phldrT="[Texto]"/>
      <dgm:spPr/>
      <dgm:t>
        <a:bodyPr/>
        <a:lstStyle/>
        <a:p>
          <a:r>
            <a:rPr lang="es-ES" dirty="0"/>
            <a:t>Asocia</a:t>
          </a:r>
        </a:p>
      </dgm:t>
    </dgm:pt>
    <dgm:pt modelId="{B7F2F8B3-2883-4CEB-B170-1E91B73F6977}" type="parTrans" cxnId="{92A3E108-26CF-4ED2-8DB1-F6311DEE7792}">
      <dgm:prSet/>
      <dgm:spPr/>
      <dgm:t>
        <a:bodyPr/>
        <a:lstStyle/>
        <a:p>
          <a:endParaRPr lang="es-ES"/>
        </a:p>
      </dgm:t>
    </dgm:pt>
    <dgm:pt modelId="{38C230E6-F808-4358-957A-7BCD0BAE5ED5}" type="sibTrans" cxnId="{92A3E108-26CF-4ED2-8DB1-F6311DEE7792}">
      <dgm:prSet/>
      <dgm:spPr/>
      <dgm:t>
        <a:bodyPr/>
        <a:lstStyle/>
        <a:p>
          <a:endParaRPr lang="es-ES"/>
        </a:p>
      </dgm:t>
    </dgm:pt>
    <dgm:pt modelId="{D7FE05F7-4478-49BC-BA6A-9119F9EDE167}">
      <dgm:prSet phldrT="[Texto]"/>
      <dgm:spPr/>
      <dgm:t>
        <a:bodyPr/>
        <a:lstStyle/>
        <a:p>
          <a:r>
            <a:rPr lang="es-ES" dirty="0"/>
            <a:t>Desde el pago</a:t>
          </a:r>
        </a:p>
      </dgm:t>
    </dgm:pt>
    <dgm:pt modelId="{9E83FF1A-7844-4100-B075-559BFB5CCD6C}" type="parTrans" cxnId="{AEC51DB6-3DF8-4222-9672-C2B087658C95}">
      <dgm:prSet/>
      <dgm:spPr/>
      <dgm:t>
        <a:bodyPr/>
        <a:lstStyle/>
        <a:p>
          <a:endParaRPr lang="es-ES"/>
        </a:p>
      </dgm:t>
    </dgm:pt>
    <dgm:pt modelId="{81726796-3A42-470B-BE44-7D1E9C377659}" type="sibTrans" cxnId="{AEC51DB6-3DF8-4222-9672-C2B087658C95}">
      <dgm:prSet/>
      <dgm:spPr/>
      <dgm:t>
        <a:bodyPr/>
        <a:lstStyle/>
        <a:p>
          <a:endParaRPr lang="es-ES"/>
        </a:p>
      </dgm:t>
    </dgm:pt>
    <dgm:pt modelId="{8FBC6D9F-E732-4369-B093-966714045BBD}">
      <dgm:prSet phldrT="[Texto]"/>
      <dgm:spPr/>
      <dgm:t>
        <a:bodyPr/>
        <a:lstStyle/>
        <a:p>
          <a:r>
            <a:rPr lang="es-ES" dirty="0"/>
            <a:t>Crea un documento desde el XML</a:t>
          </a:r>
        </a:p>
      </dgm:t>
    </dgm:pt>
    <dgm:pt modelId="{99674901-BE7A-4769-9834-31720A05C8C1}" type="parTrans" cxnId="{3DE384F8-E45D-4051-BB6F-B46A3320D69E}">
      <dgm:prSet/>
      <dgm:spPr/>
      <dgm:t>
        <a:bodyPr/>
        <a:lstStyle/>
        <a:p>
          <a:endParaRPr lang="es-ES"/>
        </a:p>
      </dgm:t>
    </dgm:pt>
    <dgm:pt modelId="{63C87260-E908-4ACE-A7D8-8B183D0CD526}" type="sibTrans" cxnId="{3DE384F8-E45D-4051-BB6F-B46A3320D69E}">
      <dgm:prSet/>
      <dgm:spPr/>
      <dgm:t>
        <a:bodyPr/>
        <a:lstStyle/>
        <a:p>
          <a:endParaRPr lang="es-ES"/>
        </a:p>
      </dgm:t>
    </dgm:pt>
    <dgm:pt modelId="{5386D01E-87E1-4F86-BBB4-8C7BC157C5DA}" type="pres">
      <dgm:prSet presAssocID="{AC3D3667-2EF5-4B28-84A4-EA4F427B446F}" presName="theList" presStyleCnt="0">
        <dgm:presLayoutVars>
          <dgm:dir/>
          <dgm:animLvl val="lvl"/>
          <dgm:resizeHandles val="exact"/>
        </dgm:presLayoutVars>
      </dgm:prSet>
      <dgm:spPr/>
      <dgm:t>
        <a:bodyPr/>
        <a:lstStyle/>
        <a:p>
          <a:endParaRPr lang="es-MX"/>
        </a:p>
      </dgm:t>
    </dgm:pt>
    <dgm:pt modelId="{C43E15C1-6342-4AC8-9276-17E6F3D657ED}" type="pres">
      <dgm:prSet presAssocID="{110DAD44-6393-486D-8C4B-E9870682A975}" presName="compNode" presStyleCnt="0"/>
      <dgm:spPr/>
    </dgm:pt>
    <dgm:pt modelId="{4CD1D4DE-9CA1-4880-A424-F1B294D5F187}" type="pres">
      <dgm:prSet presAssocID="{110DAD44-6393-486D-8C4B-E9870682A975}" presName="noGeometry" presStyleCnt="0"/>
      <dgm:spPr/>
    </dgm:pt>
    <dgm:pt modelId="{F50B9DC0-EE22-4010-BBEC-0AB2E71858AE}" type="pres">
      <dgm:prSet presAssocID="{110DAD44-6393-486D-8C4B-E9870682A975}" presName="childTextVisible" presStyleLbl="bgAccFollowNode1" presStyleIdx="0" presStyleCnt="3" custScaleX="201018" custScaleY="86566">
        <dgm:presLayoutVars>
          <dgm:bulletEnabled val="1"/>
        </dgm:presLayoutVars>
      </dgm:prSet>
      <dgm:spPr/>
      <dgm:t>
        <a:bodyPr/>
        <a:lstStyle/>
        <a:p>
          <a:endParaRPr lang="es-MX"/>
        </a:p>
      </dgm:t>
    </dgm:pt>
    <dgm:pt modelId="{A8D619C9-9A6B-4C0A-8ED7-387CA17F6D3A}" type="pres">
      <dgm:prSet presAssocID="{110DAD44-6393-486D-8C4B-E9870682A975}" presName="childTextHidden" presStyleLbl="bgAccFollowNode1" presStyleIdx="0" presStyleCnt="3"/>
      <dgm:spPr/>
      <dgm:t>
        <a:bodyPr/>
        <a:lstStyle/>
        <a:p>
          <a:endParaRPr lang="es-MX"/>
        </a:p>
      </dgm:t>
    </dgm:pt>
    <dgm:pt modelId="{CA963FE4-C5AE-4D69-9361-4B86D49BA9EE}" type="pres">
      <dgm:prSet presAssocID="{110DAD44-6393-486D-8C4B-E9870682A975}" presName="parentText" presStyleLbl="node1" presStyleIdx="0" presStyleCnt="3" custLinFactNeighborX="-51268" custLinFactNeighborY="-907">
        <dgm:presLayoutVars>
          <dgm:chMax val="1"/>
          <dgm:bulletEnabled val="1"/>
        </dgm:presLayoutVars>
      </dgm:prSet>
      <dgm:spPr/>
      <dgm:t>
        <a:bodyPr/>
        <a:lstStyle/>
        <a:p>
          <a:endParaRPr lang="es-MX"/>
        </a:p>
      </dgm:t>
    </dgm:pt>
    <dgm:pt modelId="{57CC13C0-3232-4952-BAE3-1491809B1F2C}" type="pres">
      <dgm:prSet presAssocID="{110DAD44-6393-486D-8C4B-E9870682A975}" presName="aSpace" presStyleCnt="0"/>
      <dgm:spPr/>
    </dgm:pt>
    <dgm:pt modelId="{339BCD53-597D-47BC-B907-8BCFE3264AB1}" type="pres">
      <dgm:prSet presAssocID="{A7855772-C3CD-425B-A791-38DBECEC6134}" presName="compNode" presStyleCnt="0"/>
      <dgm:spPr/>
    </dgm:pt>
    <dgm:pt modelId="{B3EA5B45-7078-4C3B-BFC9-E3351EBE92E9}" type="pres">
      <dgm:prSet presAssocID="{A7855772-C3CD-425B-A791-38DBECEC6134}" presName="noGeometry" presStyleCnt="0"/>
      <dgm:spPr/>
    </dgm:pt>
    <dgm:pt modelId="{CD3F0D92-89D6-4F7F-BF9F-389DB4F62696}" type="pres">
      <dgm:prSet presAssocID="{A7855772-C3CD-425B-A791-38DBECEC6134}" presName="childTextVisible" presStyleLbl="bgAccFollowNode1" presStyleIdx="1" presStyleCnt="3">
        <dgm:presLayoutVars>
          <dgm:bulletEnabled val="1"/>
        </dgm:presLayoutVars>
      </dgm:prSet>
      <dgm:spPr/>
      <dgm:t>
        <a:bodyPr/>
        <a:lstStyle/>
        <a:p>
          <a:endParaRPr lang="es-MX"/>
        </a:p>
      </dgm:t>
    </dgm:pt>
    <dgm:pt modelId="{A843A7E3-2930-4020-A720-0FF30238DD62}" type="pres">
      <dgm:prSet presAssocID="{A7855772-C3CD-425B-A791-38DBECEC6134}" presName="childTextHidden" presStyleLbl="bgAccFollowNode1" presStyleIdx="1" presStyleCnt="3"/>
      <dgm:spPr/>
      <dgm:t>
        <a:bodyPr/>
        <a:lstStyle/>
        <a:p>
          <a:endParaRPr lang="es-MX"/>
        </a:p>
      </dgm:t>
    </dgm:pt>
    <dgm:pt modelId="{8FBB4B9C-C7D2-4FCE-A214-358C52884914}" type="pres">
      <dgm:prSet presAssocID="{A7855772-C3CD-425B-A791-38DBECEC6134}" presName="parentText" presStyleLbl="node1" presStyleIdx="1" presStyleCnt="3">
        <dgm:presLayoutVars>
          <dgm:chMax val="1"/>
          <dgm:bulletEnabled val="1"/>
        </dgm:presLayoutVars>
      </dgm:prSet>
      <dgm:spPr/>
      <dgm:t>
        <a:bodyPr/>
        <a:lstStyle/>
        <a:p>
          <a:endParaRPr lang="es-MX"/>
        </a:p>
      </dgm:t>
    </dgm:pt>
    <dgm:pt modelId="{87A3A955-45D5-4C11-BC96-28E038A6B29B}" type="pres">
      <dgm:prSet presAssocID="{A7855772-C3CD-425B-A791-38DBECEC6134}" presName="aSpace" presStyleCnt="0"/>
      <dgm:spPr/>
    </dgm:pt>
    <dgm:pt modelId="{F5C5ACCB-8119-47B4-8749-65C9D0840AB9}" type="pres">
      <dgm:prSet presAssocID="{3FA154A6-8B14-4EA7-83F3-C313A69D29CA}" presName="compNode" presStyleCnt="0"/>
      <dgm:spPr/>
    </dgm:pt>
    <dgm:pt modelId="{BE1A0FDA-A100-4AC4-9A65-1984A4F265CA}" type="pres">
      <dgm:prSet presAssocID="{3FA154A6-8B14-4EA7-83F3-C313A69D29CA}" presName="noGeometry" presStyleCnt="0"/>
      <dgm:spPr/>
    </dgm:pt>
    <dgm:pt modelId="{4BF36CFE-6130-4982-83DE-E7A59EF08997}" type="pres">
      <dgm:prSet presAssocID="{3FA154A6-8B14-4EA7-83F3-C313A69D29CA}" presName="childTextVisible" presStyleLbl="bgAccFollowNode1" presStyleIdx="2" presStyleCnt="3" custScaleX="145573" custLinFactNeighborX="18383" custLinFactNeighborY="2504">
        <dgm:presLayoutVars>
          <dgm:bulletEnabled val="1"/>
        </dgm:presLayoutVars>
      </dgm:prSet>
      <dgm:spPr/>
      <dgm:t>
        <a:bodyPr/>
        <a:lstStyle/>
        <a:p>
          <a:endParaRPr lang="es-MX"/>
        </a:p>
      </dgm:t>
    </dgm:pt>
    <dgm:pt modelId="{0F3F611B-5E9E-4B80-8139-EC2ED9EB5FED}" type="pres">
      <dgm:prSet presAssocID="{3FA154A6-8B14-4EA7-83F3-C313A69D29CA}" presName="childTextHidden" presStyleLbl="bgAccFollowNode1" presStyleIdx="2" presStyleCnt="3"/>
      <dgm:spPr/>
      <dgm:t>
        <a:bodyPr/>
        <a:lstStyle/>
        <a:p>
          <a:endParaRPr lang="es-MX"/>
        </a:p>
      </dgm:t>
    </dgm:pt>
    <dgm:pt modelId="{4EA140BB-116D-4E6A-B7A0-3955D9D88C25}" type="pres">
      <dgm:prSet presAssocID="{3FA154A6-8B14-4EA7-83F3-C313A69D29CA}" presName="parentText" presStyleLbl="node1" presStyleIdx="2" presStyleCnt="3" custLinFactNeighborX="-20295">
        <dgm:presLayoutVars>
          <dgm:chMax val="1"/>
          <dgm:bulletEnabled val="1"/>
        </dgm:presLayoutVars>
      </dgm:prSet>
      <dgm:spPr/>
      <dgm:t>
        <a:bodyPr/>
        <a:lstStyle/>
        <a:p>
          <a:endParaRPr lang="es-MX"/>
        </a:p>
      </dgm:t>
    </dgm:pt>
  </dgm:ptLst>
  <dgm:cxnLst>
    <dgm:cxn modelId="{24E1488F-9F3C-4574-B579-EED93917A3EA}" type="presOf" srcId="{E6A560E5-613C-4ABE-BEE7-64DF3C9115EF}" destId="{CD3F0D92-89D6-4F7F-BF9F-389DB4F62696}" srcOrd="0" destOrd="0" presId="urn:microsoft.com/office/officeart/2005/8/layout/hProcess6"/>
    <dgm:cxn modelId="{885642C9-A83D-42A0-B794-FCB836B7B496}" srcId="{AC3D3667-2EF5-4B28-84A4-EA4F427B446F}" destId="{A7855772-C3CD-425B-A791-38DBECEC6134}" srcOrd="1" destOrd="0" parTransId="{1B6C8B96-812E-4965-B3BB-9F61E5386DCE}" sibTransId="{3E0D1FBB-F54A-4937-874F-E29DB0904916}"/>
    <dgm:cxn modelId="{3DE384F8-E45D-4051-BB6F-B46A3320D69E}" srcId="{3FA154A6-8B14-4EA7-83F3-C313A69D29CA}" destId="{8FBC6D9F-E732-4369-B093-966714045BBD}" srcOrd="1" destOrd="0" parTransId="{99674901-BE7A-4769-9834-31720A05C8C1}" sibTransId="{63C87260-E908-4ACE-A7D8-8B183D0CD526}"/>
    <dgm:cxn modelId="{BE8A3ECF-67E0-4438-8743-59902E281A61}" type="presOf" srcId="{528A6D5B-BE91-4B80-9291-ECE7A12D50EA}" destId="{F50B9DC0-EE22-4010-BBEC-0AB2E71858AE}" srcOrd="0" destOrd="0" presId="urn:microsoft.com/office/officeart/2005/8/layout/hProcess6"/>
    <dgm:cxn modelId="{C34EBDB8-F25C-438E-901F-A1CDC224D0FF}" srcId="{A7855772-C3CD-425B-A791-38DBECEC6134}" destId="{E6A560E5-613C-4ABE-BEE7-64DF3C9115EF}" srcOrd="0" destOrd="0" parTransId="{B38BFF75-8841-49C8-BDF1-ECF5F876AE0D}" sibTransId="{FB37FB0A-D85B-4C65-B5BC-5D55E3F9F443}"/>
    <dgm:cxn modelId="{0D8273B4-17AB-48F1-BA2F-7F888CBAD72F}" type="presOf" srcId="{8FBC6D9F-E732-4369-B093-966714045BBD}" destId="{0F3F611B-5E9E-4B80-8139-EC2ED9EB5FED}" srcOrd="1" destOrd="1" presId="urn:microsoft.com/office/officeart/2005/8/layout/hProcess6"/>
    <dgm:cxn modelId="{B1E2632E-07E0-4883-89FB-7FF47587F560}" type="presOf" srcId="{A7855772-C3CD-425B-A791-38DBECEC6134}" destId="{8FBB4B9C-C7D2-4FCE-A214-358C52884914}" srcOrd="0" destOrd="0" presId="urn:microsoft.com/office/officeart/2005/8/layout/hProcess6"/>
    <dgm:cxn modelId="{9E00A9FA-3B66-44C5-AA7F-E408A3EDCF8C}" type="presOf" srcId="{8FBC6D9F-E732-4369-B093-966714045BBD}" destId="{4BF36CFE-6130-4982-83DE-E7A59EF08997}" srcOrd="0" destOrd="1" presId="urn:microsoft.com/office/officeart/2005/8/layout/hProcess6"/>
    <dgm:cxn modelId="{254A6913-A94D-4E84-85E5-2710FF6BB21C}" type="presOf" srcId="{9509BEEE-F704-48EC-AE91-A72502F1617A}" destId="{F50B9DC0-EE22-4010-BBEC-0AB2E71858AE}" srcOrd="0" destOrd="1" presId="urn:microsoft.com/office/officeart/2005/8/layout/hProcess6"/>
    <dgm:cxn modelId="{4A36D534-69B8-42BA-9A04-7880853D3A45}" srcId="{110DAD44-6393-486D-8C4B-E9870682A975}" destId="{528A6D5B-BE91-4B80-9291-ECE7A12D50EA}" srcOrd="0" destOrd="0" parTransId="{102FBB42-DDA4-48DA-A2DD-BCC43A7F5549}" sibTransId="{4E01FA9A-B608-459D-B810-F7A4FCEDED74}"/>
    <dgm:cxn modelId="{13B21BD0-8D3F-43B9-9324-340B39812A15}" type="presOf" srcId="{D7FE05F7-4478-49BC-BA6A-9119F9EDE167}" destId="{0F3F611B-5E9E-4B80-8139-EC2ED9EB5FED}" srcOrd="1" destOrd="0" presId="urn:microsoft.com/office/officeart/2005/8/layout/hProcess6"/>
    <dgm:cxn modelId="{3D97EAD0-A9D8-46AD-A697-AD76D0BD1049}" type="presOf" srcId="{AC3D3667-2EF5-4B28-84A4-EA4F427B446F}" destId="{5386D01E-87E1-4F86-BBB4-8C7BC157C5DA}" srcOrd="0" destOrd="0" presId="urn:microsoft.com/office/officeart/2005/8/layout/hProcess6"/>
    <dgm:cxn modelId="{79B56F6E-CF2D-4BF6-BBA8-C1DFACA95C9D}" type="presOf" srcId="{D7FE05F7-4478-49BC-BA6A-9119F9EDE167}" destId="{4BF36CFE-6130-4982-83DE-E7A59EF08997}" srcOrd="0" destOrd="0" presId="urn:microsoft.com/office/officeart/2005/8/layout/hProcess6"/>
    <dgm:cxn modelId="{8EDF36D3-947B-4F2C-9DD7-6F79F6BE882C}" type="presOf" srcId="{9509BEEE-F704-48EC-AE91-A72502F1617A}" destId="{A8D619C9-9A6B-4C0A-8ED7-387CA17F6D3A}" srcOrd="1" destOrd="1" presId="urn:microsoft.com/office/officeart/2005/8/layout/hProcess6"/>
    <dgm:cxn modelId="{92A3E108-26CF-4ED2-8DB1-F6311DEE7792}" srcId="{AC3D3667-2EF5-4B28-84A4-EA4F427B446F}" destId="{3FA154A6-8B14-4EA7-83F3-C313A69D29CA}" srcOrd="2" destOrd="0" parTransId="{B7F2F8B3-2883-4CEB-B170-1E91B73F6977}" sibTransId="{38C230E6-F808-4358-957A-7BCD0BAE5ED5}"/>
    <dgm:cxn modelId="{2DBC6F78-58AE-47B4-8DF8-53B185656533}" type="presOf" srcId="{110DAD44-6393-486D-8C4B-E9870682A975}" destId="{CA963FE4-C5AE-4D69-9361-4B86D49BA9EE}" srcOrd="0" destOrd="0" presId="urn:microsoft.com/office/officeart/2005/8/layout/hProcess6"/>
    <dgm:cxn modelId="{36034E33-4E0D-4792-A625-3B900F33D70A}" type="presOf" srcId="{528A6D5B-BE91-4B80-9291-ECE7A12D50EA}" destId="{A8D619C9-9A6B-4C0A-8ED7-387CA17F6D3A}" srcOrd="1" destOrd="0" presId="urn:microsoft.com/office/officeart/2005/8/layout/hProcess6"/>
    <dgm:cxn modelId="{CE23E6EF-DCD5-4EC3-80C9-F03765123291}" srcId="{110DAD44-6393-486D-8C4B-E9870682A975}" destId="{9509BEEE-F704-48EC-AE91-A72502F1617A}" srcOrd="1" destOrd="0" parTransId="{A8E979FA-8819-47D4-B71F-F175844C8C31}" sibTransId="{076786A2-7568-4A82-BB4F-AFB3355A55BB}"/>
    <dgm:cxn modelId="{BABD8683-4423-4E57-915D-425AA3B524F2}" srcId="{AC3D3667-2EF5-4B28-84A4-EA4F427B446F}" destId="{110DAD44-6393-486D-8C4B-E9870682A975}" srcOrd="0" destOrd="0" parTransId="{CE449A2D-49E0-4795-9392-3FFB50A5D999}" sibTransId="{BA1E56EA-F216-41FC-A4A9-D135BB5DFEB2}"/>
    <dgm:cxn modelId="{AEC51DB6-3DF8-4222-9672-C2B087658C95}" srcId="{3FA154A6-8B14-4EA7-83F3-C313A69D29CA}" destId="{D7FE05F7-4478-49BC-BA6A-9119F9EDE167}" srcOrd="0" destOrd="0" parTransId="{9E83FF1A-7844-4100-B075-559BFB5CCD6C}" sibTransId="{81726796-3A42-470B-BE44-7D1E9C377659}"/>
    <dgm:cxn modelId="{B7B2D2DD-9BC7-446E-BC31-831553C6CAD6}" type="presOf" srcId="{3FA154A6-8B14-4EA7-83F3-C313A69D29CA}" destId="{4EA140BB-116D-4E6A-B7A0-3955D9D88C25}" srcOrd="0" destOrd="0" presId="urn:microsoft.com/office/officeart/2005/8/layout/hProcess6"/>
    <dgm:cxn modelId="{A9843BD2-DD0E-43BB-998E-5DE5232D3914}" type="presOf" srcId="{E6A560E5-613C-4ABE-BEE7-64DF3C9115EF}" destId="{A843A7E3-2930-4020-A720-0FF30238DD62}" srcOrd="1" destOrd="0" presId="urn:microsoft.com/office/officeart/2005/8/layout/hProcess6"/>
    <dgm:cxn modelId="{F96C7EFD-C1D4-45C0-83F3-1CAEE8F9CAC4}" type="presParOf" srcId="{5386D01E-87E1-4F86-BBB4-8C7BC157C5DA}" destId="{C43E15C1-6342-4AC8-9276-17E6F3D657ED}" srcOrd="0" destOrd="0" presId="urn:microsoft.com/office/officeart/2005/8/layout/hProcess6"/>
    <dgm:cxn modelId="{C644F4C5-1B3F-4005-A78A-E246B3C7B7C0}" type="presParOf" srcId="{C43E15C1-6342-4AC8-9276-17E6F3D657ED}" destId="{4CD1D4DE-9CA1-4880-A424-F1B294D5F187}" srcOrd="0" destOrd="0" presId="urn:microsoft.com/office/officeart/2005/8/layout/hProcess6"/>
    <dgm:cxn modelId="{8E1440ED-17D2-4C4B-B460-AAE94B59021A}" type="presParOf" srcId="{C43E15C1-6342-4AC8-9276-17E6F3D657ED}" destId="{F50B9DC0-EE22-4010-BBEC-0AB2E71858AE}" srcOrd="1" destOrd="0" presId="urn:microsoft.com/office/officeart/2005/8/layout/hProcess6"/>
    <dgm:cxn modelId="{F3E0C175-842E-46B3-84F6-04584E25D071}" type="presParOf" srcId="{C43E15C1-6342-4AC8-9276-17E6F3D657ED}" destId="{A8D619C9-9A6B-4C0A-8ED7-387CA17F6D3A}" srcOrd="2" destOrd="0" presId="urn:microsoft.com/office/officeart/2005/8/layout/hProcess6"/>
    <dgm:cxn modelId="{D3AF71FE-EEE2-47A8-8FCA-97A5E0C3C9AB}" type="presParOf" srcId="{C43E15C1-6342-4AC8-9276-17E6F3D657ED}" destId="{CA963FE4-C5AE-4D69-9361-4B86D49BA9EE}" srcOrd="3" destOrd="0" presId="urn:microsoft.com/office/officeart/2005/8/layout/hProcess6"/>
    <dgm:cxn modelId="{0BA84540-1085-4ADA-BCD9-90A8164777F9}" type="presParOf" srcId="{5386D01E-87E1-4F86-BBB4-8C7BC157C5DA}" destId="{57CC13C0-3232-4952-BAE3-1491809B1F2C}" srcOrd="1" destOrd="0" presId="urn:microsoft.com/office/officeart/2005/8/layout/hProcess6"/>
    <dgm:cxn modelId="{73AF3A92-8DED-4A04-B9C4-665C2B8596E6}" type="presParOf" srcId="{5386D01E-87E1-4F86-BBB4-8C7BC157C5DA}" destId="{339BCD53-597D-47BC-B907-8BCFE3264AB1}" srcOrd="2" destOrd="0" presId="urn:microsoft.com/office/officeart/2005/8/layout/hProcess6"/>
    <dgm:cxn modelId="{DC9A6BAE-D29D-473C-AFB5-19D3417B0309}" type="presParOf" srcId="{339BCD53-597D-47BC-B907-8BCFE3264AB1}" destId="{B3EA5B45-7078-4C3B-BFC9-E3351EBE92E9}" srcOrd="0" destOrd="0" presId="urn:microsoft.com/office/officeart/2005/8/layout/hProcess6"/>
    <dgm:cxn modelId="{4516EECA-B3AE-46AE-B668-2EC306CD1710}" type="presParOf" srcId="{339BCD53-597D-47BC-B907-8BCFE3264AB1}" destId="{CD3F0D92-89D6-4F7F-BF9F-389DB4F62696}" srcOrd="1" destOrd="0" presId="urn:microsoft.com/office/officeart/2005/8/layout/hProcess6"/>
    <dgm:cxn modelId="{A413AE04-9696-474D-9063-008657BEF424}" type="presParOf" srcId="{339BCD53-597D-47BC-B907-8BCFE3264AB1}" destId="{A843A7E3-2930-4020-A720-0FF30238DD62}" srcOrd="2" destOrd="0" presId="urn:microsoft.com/office/officeart/2005/8/layout/hProcess6"/>
    <dgm:cxn modelId="{AC4334C5-4924-4AC7-80BA-79C39254E9FB}" type="presParOf" srcId="{339BCD53-597D-47BC-B907-8BCFE3264AB1}" destId="{8FBB4B9C-C7D2-4FCE-A214-358C52884914}" srcOrd="3" destOrd="0" presId="urn:microsoft.com/office/officeart/2005/8/layout/hProcess6"/>
    <dgm:cxn modelId="{492D0C40-DCC4-4111-89D4-BD6E8C86569E}" type="presParOf" srcId="{5386D01E-87E1-4F86-BBB4-8C7BC157C5DA}" destId="{87A3A955-45D5-4C11-BC96-28E038A6B29B}" srcOrd="3" destOrd="0" presId="urn:microsoft.com/office/officeart/2005/8/layout/hProcess6"/>
    <dgm:cxn modelId="{808A9397-CEE4-47B5-9C08-74C71CDCEA79}" type="presParOf" srcId="{5386D01E-87E1-4F86-BBB4-8C7BC157C5DA}" destId="{F5C5ACCB-8119-47B4-8749-65C9D0840AB9}" srcOrd="4" destOrd="0" presId="urn:microsoft.com/office/officeart/2005/8/layout/hProcess6"/>
    <dgm:cxn modelId="{DFD39BFB-01BC-4685-89EA-7A58F3CC6CE2}" type="presParOf" srcId="{F5C5ACCB-8119-47B4-8749-65C9D0840AB9}" destId="{BE1A0FDA-A100-4AC4-9A65-1984A4F265CA}" srcOrd="0" destOrd="0" presId="urn:microsoft.com/office/officeart/2005/8/layout/hProcess6"/>
    <dgm:cxn modelId="{EC1570B7-9AE4-4E8E-ABBE-332B0632A5DC}" type="presParOf" srcId="{F5C5ACCB-8119-47B4-8749-65C9D0840AB9}" destId="{4BF36CFE-6130-4982-83DE-E7A59EF08997}" srcOrd="1" destOrd="0" presId="urn:microsoft.com/office/officeart/2005/8/layout/hProcess6"/>
    <dgm:cxn modelId="{BED900B2-A064-436A-A247-7B463957502E}" type="presParOf" srcId="{F5C5ACCB-8119-47B4-8749-65C9D0840AB9}" destId="{0F3F611B-5E9E-4B80-8139-EC2ED9EB5FED}" srcOrd="2" destOrd="0" presId="urn:microsoft.com/office/officeart/2005/8/layout/hProcess6"/>
    <dgm:cxn modelId="{26C47730-0214-495E-8EEE-326CF1D68AFD}" type="presParOf" srcId="{F5C5ACCB-8119-47B4-8749-65C9D0840AB9}" destId="{4EA140BB-116D-4E6A-B7A0-3955D9D88C2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9DC0-EE22-4010-BBEC-0AB2E71858AE}">
      <dsp:nvSpPr>
        <dsp:cNvPr id="0" name=""/>
        <dsp:cNvSpPr/>
      </dsp:nvSpPr>
      <dsp:spPr>
        <a:xfrm>
          <a:off x="3898" y="1948034"/>
          <a:ext cx="4044817" cy="1522598"/>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Correo, Memoria. etc.</a:t>
          </a:r>
        </a:p>
        <a:p>
          <a:pPr marL="171450" lvl="1" indent="-171450" algn="l" defTabSz="755650">
            <a:lnSpc>
              <a:spcPct val="90000"/>
            </a:lnSpc>
            <a:spcBef>
              <a:spcPct val="0"/>
            </a:spcBef>
            <a:spcAft>
              <a:spcPct val="15000"/>
            </a:spcAft>
            <a:buChar char="••"/>
          </a:pPr>
          <a:r>
            <a:rPr lang="es-ES" sz="1700" kern="1200" dirty="0"/>
            <a:t>Desde CONTPAQi Factura Electrónica</a:t>
          </a:r>
        </a:p>
      </dsp:txBody>
      <dsp:txXfrm>
        <a:off x="1015103" y="2176424"/>
        <a:ext cx="2500704" cy="1065818"/>
      </dsp:txXfrm>
    </dsp:sp>
    <dsp:sp modelId="{CA963FE4-C5AE-4D69-9361-4B86D49BA9EE}">
      <dsp:nvSpPr>
        <dsp:cNvPr id="0" name=""/>
        <dsp:cNvSpPr/>
      </dsp:nvSpPr>
      <dsp:spPr>
        <a:xfrm>
          <a:off x="1383" y="2197166"/>
          <a:ext cx="1006083" cy="100608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Obtener XML SPEI</a:t>
          </a:r>
        </a:p>
      </dsp:txBody>
      <dsp:txXfrm>
        <a:off x="148720" y="2344503"/>
        <a:ext cx="711409" cy="711409"/>
      </dsp:txXfrm>
    </dsp:sp>
    <dsp:sp modelId="{CD3F0D92-89D6-4F7F-BF9F-389DB4F62696}">
      <dsp:nvSpPr>
        <dsp:cNvPr id="0" name=""/>
        <dsp:cNvSpPr/>
      </dsp:nvSpPr>
      <dsp:spPr>
        <a:xfrm>
          <a:off x="4677518" y="1829889"/>
          <a:ext cx="2012166" cy="1758887"/>
        </a:xfrm>
        <a:prstGeom prst="rightArrow">
          <a:avLst>
            <a:gd name="adj1" fmla="val 70000"/>
            <a:gd name="adj2" fmla="val 50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s-ES" sz="1700" kern="1200" dirty="0"/>
            <a:t>Opción importar CEP (SPEI)</a:t>
          </a:r>
        </a:p>
      </dsp:txBody>
      <dsp:txXfrm>
        <a:off x="5180560" y="2093722"/>
        <a:ext cx="980931" cy="1231221"/>
      </dsp:txXfrm>
    </dsp:sp>
    <dsp:sp modelId="{8FBB4B9C-C7D2-4FCE-A214-358C52884914}">
      <dsp:nvSpPr>
        <dsp:cNvPr id="0" name=""/>
        <dsp:cNvSpPr/>
      </dsp:nvSpPr>
      <dsp:spPr>
        <a:xfrm>
          <a:off x="4174476" y="2206291"/>
          <a:ext cx="1006083" cy="100608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Importa</a:t>
          </a:r>
        </a:p>
      </dsp:txBody>
      <dsp:txXfrm>
        <a:off x="4321813" y="2353628"/>
        <a:ext cx="711409" cy="711409"/>
      </dsp:txXfrm>
    </dsp:sp>
    <dsp:sp modelId="{4BF36CFE-6130-4982-83DE-E7A59EF08997}">
      <dsp:nvSpPr>
        <dsp:cNvPr id="0" name=""/>
        <dsp:cNvSpPr/>
      </dsp:nvSpPr>
      <dsp:spPr>
        <a:xfrm>
          <a:off x="6863884" y="1873932"/>
          <a:ext cx="2929171" cy="1758887"/>
        </a:xfrm>
        <a:prstGeom prst="rightArrow">
          <a:avLst>
            <a:gd name="adj1" fmla="val 70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a:t>Desde el pago</a:t>
          </a:r>
        </a:p>
        <a:p>
          <a:pPr marL="171450" lvl="1" indent="-171450" algn="l" defTabSz="755650">
            <a:lnSpc>
              <a:spcPct val="90000"/>
            </a:lnSpc>
            <a:spcBef>
              <a:spcPct val="0"/>
            </a:spcBef>
            <a:spcAft>
              <a:spcPct val="15000"/>
            </a:spcAft>
            <a:buChar char="••"/>
          </a:pPr>
          <a:r>
            <a:rPr lang="es-ES" sz="1700" kern="1200" dirty="0"/>
            <a:t>Crea un documento desde el XML</a:t>
          </a:r>
        </a:p>
      </dsp:txBody>
      <dsp:txXfrm>
        <a:off x="7596177" y="2137765"/>
        <a:ext cx="1581268" cy="1231221"/>
      </dsp:txXfrm>
    </dsp:sp>
    <dsp:sp modelId="{4EA140BB-116D-4E6A-B7A0-3955D9D88C25}">
      <dsp:nvSpPr>
        <dsp:cNvPr id="0" name=""/>
        <dsp:cNvSpPr/>
      </dsp:nvSpPr>
      <dsp:spPr>
        <a:xfrm>
          <a:off x="6611261" y="2206291"/>
          <a:ext cx="1006083" cy="100608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a:t>Asocia</a:t>
          </a:r>
        </a:p>
      </dsp:txBody>
      <dsp:txXfrm>
        <a:off x="6758598" y="2353628"/>
        <a:ext cx="711409" cy="7114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1CFDCB87-C7F3-49D5-A6F7-BD6074645D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xmlns="" id="{7C3DB2E7-691C-4AA0-A683-A9FD7E025B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530FF-DAA4-48F8-836B-F52A8ED560BD}" type="datetimeFigureOut">
              <a:rPr lang="es-MX" smtClean="0"/>
              <a:t>14/08/2018</a:t>
            </a:fld>
            <a:endParaRPr lang="es-MX"/>
          </a:p>
        </p:txBody>
      </p:sp>
      <p:sp>
        <p:nvSpPr>
          <p:cNvPr id="4" name="Marcador de pie de página 3">
            <a:extLst>
              <a:ext uri="{FF2B5EF4-FFF2-40B4-BE49-F238E27FC236}">
                <a16:creationId xmlns:a16="http://schemas.microsoft.com/office/drawing/2014/main" xmlns="" id="{A7636E1A-AB3F-4B2A-9030-9FF0A4F804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xmlns="" id="{49B48A79-D8C7-42DD-8D62-DC208B01A1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C8F21-CBBD-47DD-8183-F21C1F4D8053}" type="slidenum">
              <a:rPr lang="es-MX" smtClean="0"/>
              <a:t>‹Nº›</a:t>
            </a:fld>
            <a:endParaRPr lang="es-MX"/>
          </a:p>
        </p:txBody>
      </p:sp>
    </p:spTree>
    <p:extLst>
      <p:ext uri="{BB962C8B-B14F-4D97-AF65-F5344CB8AC3E}">
        <p14:creationId xmlns:p14="http://schemas.microsoft.com/office/powerpoint/2010/main" val="37118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55221-9A96-42B1-AA9C-EC4C952ACB36}" type="datetimeFigureOut">
              <a:rPr lang="es-MX" smtClean="0"/>
              <a:t>14/08/2018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F8360-5467-4AAB-87E9-2AB1C4CF0236}" type="slidenum">
              <a:rPr lang="es-MX" smtClean="0"/>
              <a:t>‹Nº›</a:t>
            </a:fld>
            <a:endParaRPr lang="es-MX"/>
          </a:p>
        </p:txBody>
      </p:sp>
    </p:spTree>
    <p:extLst>
      <p:ext uri="{BB962C8B-B14F-4D97-AF65-F5344CB8AC3E}">
        <p14:creationId xmlns:p14="http://schemas.microsoft.com/office/powerpoint/2010/main" val="418525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1</a:t>
            </a:fld>
            <a:endParaRPr lang="es-MX"/>
          </a:p>
        </p:txBody>
      </p:sp>
    </p:spTree>
    <p:extLst>
      <p:ext uri="{BB962C8B-B14F-4D97-AF65-F5344CB8AC3E}">
        <p14:creationId xmlns:p14="http://schemas.microsoft.com/office/powerpoint/2010/main" val="2716718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a:solidFill>
                  <a:srgbClr val="00B0F0"/>
                </a:solidFill>
              </a:rPr>
              <a:t>Manejo Proporcional de los Impuestos en el Recibo Electrónico de Pagos</a:t>
            </a:r>
            <a:endParaRPr lang="es-ES" sz="1200" dirty="0"/>
          </a:p>
          <a:p>
            <a:pPr algn="just"/>
            <a:r>
              <a:rPr lang="es-ES" sz="1200" dirty="0"/>
              <a:t>El monto del pago se aplicará proporcionalmente a los conceptos integrados en el comprobante emitido por el valor total de la operación a que se refiere el primer párrafo de la presente regla.</a:t>
            </a:r>
            <a:endParaRPr lang="es-ES_tradnl" sz="1200" dirty="0"/>
          </a:p>
          <a:p>
            <a:endParaRPr lang="es-ES_tradnl" sz="1200" dirty="0"/>
          </a:p>
          <a:p>
            <a:endParaRPr lang="es-ES_tradnl" sz="1200" dirty="0"/>
          </a:p>
          <a:p>
            <a:r>
              <a:rPr lang="es-ES_tradnl" sz="1200" dirty="0"/>
              <a:t>Notas:</a:t>
            </a:r>
            <a:r>
              <a:rPr lang="es-ES_tradnl" sz="1200" baseline="0" dirty="0"/>
              <a:t> tema de impuestos se aplican proporcionalmente a pesar que el REP no lo contenga</a:t>
            </a:r>
          </a:p>
          <a:p>
            <a:endParaRPr lang="es-ES_tradnl" sz="1200" baseline="0" dirty="0"/>
          </a:p>
          <a:p>
            <a:r>
              <a:rPr lang="es-ES_tradnl" sz="1200" baseline="0" dirty="0"/>
              <a:t>MODIFICAR IMAGEN, AGREGANDO EL IMPUESTO</a:t>
            </a:r>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266275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Para efectos de la emisión del CFDI con “Recibo Electrónico de Pagos”, podrá emitirse uno sólo por cada pago recibido o uno por todos los pagos recibidos en un período de un mes, siempre que estos correspondan a un mismo receptor del comprobante.</a:t>
            </a:r>
            <a:endParaRPr lang="es-ES_tradnl" sz="1200" kern="1200" dirty="0">
              <a:solidFill>
                <a:schemeClr val="tx1"/>
              </a:solidFill>
              <a:effectLst/>
              <a:latin typeface="+mn-lt"/>
              <a:ea typeface="+mn-ea"/>
              <a:cs typeface="+mn-cs"/>
            </a:endParaRPr>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378235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CFDI con “Recibo Electronico de Pagos” deberá emitirse a más tardar al décimo día natural del mes inmediato siguiente al que corresponda el o los pagos recibidos.</a:t>
            </a:r>
            <a:endParaRPr lang="es-ES_tradnl"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Agregar a presentación</a:t>
            </a:r>
            <a:endParaRPr lang="es-ES_tradnl" sz="1200" kern="1200" dirty="0">
              <a:solidFill>
                <a:schemeClr val="tx1"/>
              </a:solidFill>
              <a:effectLst/>
              <a:latin typeface="+mn-lt"/>
              <a:ea typeface="+mn-ea"/>
              <a:cs typeface="+mn-cs"/>
            </a:endParaRPr>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405975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solidFill>
                  <a:srgbClr val="00B0F0"/>
                </a:solidFill>
              </a:rPr>
              <a:t>Obligación de uso del REP en operaciones en una sola exhibición:</a:t>
            </a:r>
          </a:p>
          <a:p>
            <a:pPr algn="just"/>
            <a:r>
              <a:rPr lang="es-ES" dirty="0"/>
              <a:t>Los contribuyentes que realicen el pago de la contraprestación en una sola exhibición, pero ésta no sea cubierta al momento de la expedición del CFDI, incluso cuando se trate de operaciones a crédito y estas se paguen totalmente en fecha posterior a la emisión del CFDI correspondiente, deberá utilizar, siempre que se trate del mismo ejercicio fiscal, el mecanismo contenido en la presente regla para reflejar el pago con el que se liquide el importe de la operación.</a:t>
            </a:r>
          </a:p>
          <a:p>
            <a:pPr algn="just"/>
            <a:endParaRPr lang="es-ES" dirty="0"/>
          </a:p>
          <a:p>
            <a:pPr algn="just"/>
            <a:endParaRPr lang="es-ES_tradnl" dirty="0"/>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356455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24</a:t>
            </a:fld>
            <a:endParaRPr lang="es-MX"/>
          </a:p>
        </p:txBody>
      </p:sp>
    </p:spTree>
    <p:extLst>
      <p:ext uri="{BB962C8B-B14F-4D97-AF65-F5344CB8AC3E}">
        <p14:creationId xmlns:p14="http://schemas.microsoft.com/office/powerpoint/2010/main" val="376289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25</a:t>
            </a:fld>
            <a:endParaRPr lang="es-MX"/>
          </a:p>
        </p:txBody>
      </p:sp>
    </p:spTree>
    <p:extLst>
      <p:ext uri="{BB962C8B-B14F-4D97-AF65-F5344CB8AC3E}">
        <p14:creationId xmlns:p14="http://schemas.microsoft.com/office/powerpoint/2010/main" val="139847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26</a:t>
            </a:fld>
            <a:endParaRPr lang="es-MX"/>
          </a:p>
        </p:txBody>
      </p:sp>
    </p:spTree>
    <p:extLst>
      <p:ext uri="{BB962C8B-B14F-4D97-AF65-F5344CB8AC3E}">
        <p14:creationId xmlns:p14="http://schemas.microsoft.com/office/powerpoint/2010/main" val="371921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27</a:t>
            </a:fld>
            <a:endParaRPr lang="es-MX"/>
          </a:p>
        </p:txBody>
      </p:sp>
    </p:spTree>
    <p:extLst>
      <p:ext uri="{BB962C8B-B14F-4D97-AF65-F5344CB8AC3E}">
        <p14:creationId xmlns:p14="http://schemas.microsoft.com/office/powerpoint/2010/main" val="208212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28</a:t>
            </a:fld>
            <a:endParaRPr lang="es-MX"/>
          </a:p>
        </p:txBody>
      </p:sp>
    </p:spTree>
    <p:extLst>
      <p:ext uri="{BB962C8B-B14F-4D97-AF65-F5344CB8AC3E}">
        <p14:creationId xmlns:p14="http://schemas.microsoft.com/office/powerpoint/2010/main" val="347836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31</a:t>
            </a:fld>
            <a:endParaRPr lang="es-MX"/>
          </a:p>
        </p:txBody>
      </p:sp>
    </p:spTree>
    <p:extLst>
      <p:ext uri="{BB962C8B-B14F-4D97-AF65-F5344CB8AC3E}">
        <p14:creationId xmlns:p14="http://schemas.microsoft.com/office/powerpoint/2010/main" val="352794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0" dirty="0">
                <a:solidFill>
                  <a:schemeClr val="tx2">
                    <a:lumMod val="75000"/>
                  </a:schemeClr>
                </a:solidFill>
                <a:effectLst>
                  <a:outerShdw blurRad="38100" dist="38100" dir="2700000" algn="tl">
                    <a:srgbClr val="000000">
                      <a:alpha val="43137"/>
                    </a:srgbClr>
                  </a:outerShdw>
                </a:effectLst>
                <a:latin typeface="Arial"/>
              </a:rPr>
              <a:t>Conocer las nuevas características en los sistemas CONTPAQi®  para cumplir con la generación del </a:t>
            </a:r>
            <a:r>
              <a:rPr lang="es-MX" sz="1200" kern="0" dirty="0">
                <a:solidFill>
                  <a:schemeClr val="tx2">
                    <a:lumMod val="75000"/>
                  </a:schemeClr>
                </a:solidFill>
                <a:effectLst>
                  <a:outerShdw blurRad="38100" dist="38100" dir="2700000" algn="tl">
                    <a:srgbClr val="000000">
                      <a:alpha val="43137"/>
                    </a:srgbClr>
                  </a:outerShdw>
                </a:effectLst>
                <a:latin typeface="Arial"/>
              </a:rPr>
              <a:t>Complemento para recepción de pagos</a:t>
            </a:r>
            <a:r>
              <a:rPr lang="es-ES" sz="1200" kern="0" dirty="0">
                <a:solidFill>
                  <a:schemeClr val="tx2">
                    <a:lumMod val="75000"/>
                  </a:schemeClr>
                </a:solidFill>
                <a:effectLst>
                  <a:outerShdw blurRad="38100" dist="38100" dir="2700000" algn="tl">
                    <a:srgbClr val="000000">
                      <a:alpha val="43137"/>
                    </a:srgbClr>
                  </a:outerShdw>
                </a:effectLst>
                <a:latin typeface="Arial"/>
              </a:rPr>
              <a:t> también denominado recibo electrónico de pago</a:t>
            </a:r>
          </a:p>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2</a:t>
            </a:fld>
            <a:endParaRPr lang="es-MX"/>
          </a:p>
        </p:txBody>
      </p:sp>
    </p:spTree>
    <p:extLst>
      <p:ext uri="{BB962C8B-B14F-4D97-AF65-F5344CB8AC3E}">
        <p14:creationId xmlns:p14="http://schemas.microsoft.com/office/powerpoint/2010/main" val="268851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32</a:t>
            </a:fld>
            <a:endParaRPr lang="es-MX"/>
          </a:p>
        </p:txBody>
      </p:sp>
    </p:spTree>
    <p:extLst>
      <p:ext uri="{BB962C8B-B14F-4D97-AF65-F5344CB8AC3E}">
        <p14:creationId xmlns:p14="http://schemas.microsoft.com/office/powerpoint/2010/main" val="1583914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La información de la cuenta bancaria es necesaria para el Anexo 20 versión 3.3, pero más allá de este requerimiento fiscal es importante que los sistemas comerciales puedan manejar la información de la cuenta bancaria desde o hacia la cual se realiza flujo de efectivo.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33</a:t>
            </a:fld>
            <a:endParaRPr lang="es-MX"/>
          </a:p>
        </p:txBody>
      </p:sp>
    </p:spTree>
    <p:extLst>
      <p:ext uri="{BB962C8B-B14F-4D97-AF65-F5344CB8AC3E}">
        <p14:creationId xmlns:p14="http://schemas.microsoft.com/office/powerpoint/2010/main" val="46117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La información de la cuenta bancaria es necesaria para el Anexo 20 versión 3.3, pero más allá de este requerimiento fiscal es importante que los sistemas comerciales puedan manejar la información de la cuenta bancaria desde o hacia la cual se realiza flujo de efectivo.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34</a:t>
            </a:fld>
            <a:endParaRPr lang="es-MX"/>
          </a:p>
        </p:txBody>
      </p:sp>
    </p:spTree>
    <p:extLst>
      <p:ext uri="{BB962C8B-B14F-4D97-AF65-F5344CB8AC3E}">
        <p14:creationId xmlns:p14="http://schemas.microsoft.com/office/powerpoint/2010/main" val="4173879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La información de la cuenta bancaria es necesaria para el Anexo 20 versión 3.3, pero más allá de este requerimiento fiscal es importante que los sistemas comerciales puedan manejar la información de la cuenta bancaria desde o hacia la cual se realiza flujo de efectivo.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35</a:t>
            </a:fld>
            <a:endParaRPr lang="es-MX"/>
          </a:p>
        </p:txBody>
      </p:sp>
    </p:spTree>
    <p:extLst>
      <p:ext uri="{BB962C8B-B14F-4D97-AF65-F5344CB8AC3E}">
        <p14:creationId xmlns:p14="http://schemas.microsoft.com/office/powerpoint/2010/main" val="396490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La cuenta puede ser cambiada mientras el documento no este impreso, cancelado o timbrado.</a:t>
            </a:r>
          </a:p>
          <a:p>
            <a:r>
              <a:rPr lang="es-MX" sz="1200" b="0" i="0" kern="1200" dirty="0">
                <a:solidFill>
                  <a:schemeClr val="tx1"/>
                </a:solidFill>
                <a:effectLst/>
                <a:latin typeface="+mn-lt"/>
                <a:ea typeface="+mn-ea"/>
                <a:cs typeface="+mn-cs"/>
              </a:rPr>
              <a:t>La cuenta se ocultará para los documentos capturados que no tengan cuenta asignada.</a:t>
            </a:r>
          </a:p>
          <a:p>
            <a:r>
              <a:rPr lang="es-MX" sz="1200" b="0" i="0" kern="1200" dirty="0">
                <a:solidFill>
                  <a:schemeClr val="tx1"/>
                </a:solidFill>
                <a:effectLst/>
                <a:latin typeface="+mn-lt"/>
                <a:ea typeface="+mn-ea"/>
                <a:cs typeface="+mn-cs"/>
              </a:rPr>
              <a:t>Los documentos nuevos tendrán por omisión la cuenta asignada al concepto o bien la cuenta asignada a la empresa.</a:t>
            </a:r>
          </a:p>
          <a:p>
            <a:r>
              <a:rPr lang="es-MX" sz="1200" b="0" i="0" kern="1200" dirty="0">
                <a:solidFill>
                  <a:schemeClr val="tx1"/>
                </a:solidFill>
                <a:effectLst/>
                <a:latin typeface="+mn-lt"/>
                <a:ea typeface="+mn-ea"/>
                <a:cs typeface="+mn-cs"/>
              </a:rPr>
              <a:t>La cuenta puede ser cambiada mientras el documento no este impreso, cancelado o timbrado.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36</a:t>
            </a:fld>
            <a:endParaRPr lang="es-MX"/>
          </a:p>
        </p:txBody>
      </p:sp>
    </p:spTree>
    <p:extLst>
      <p:ext uri="{BB962C8B-B14F-4D97-AF65-F5344CB8AC3E}">
        <p14:creationId xmlns:p14="http://schemas.microsoft.com/office/powerpoint/2010/main" val="2296746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La cuenta puede ser cambiada mientras el documento no este impreso, cancelado o timbrado.</a:t>
            </a:r>
          </a:p>
          <a:p>
            <a:r>
              <a:rPr lang="es-MX" sz="1200" b="0" i="0" kern="1200" dirty="0">
                <a:solidFill>
                  <a:schemeClr val="tx1"/>
                </a:solidFill>
                <a:effectLst/>
                <a:latin typeface="+mn-lt"/>
                <a:ea typeface="+mn-ea"/>
                <a:cs typeface="+mn-cs"/>
              </a:rPr>
              <a:t>La cuenta se ocultará para los documentos capturados que no tengan cuenta asignada.</a:t>
            </a:r>
          </a:p>
          <a:p>
            <a:r>
              <a:rPr lang="es-MX" sz="1200" b="0" i="0" kern="1200" dirty="0">
                <a:solidFill>
                  <a:schemeClr val="tx1"/>
                </a:solidFill>
                <a:effectLst/>
                <a:latin typeface="+mn-lt"/>
                <a:ea typeface="+mn-ea"/>
                <a:cs typeface="+mn-cs"/>
              </a:rPr>
              <a:t>Los documentos nuevos tendrán por omisión la cuenta asignada al concepto o bien la cuenta asignada a la empresa.</a:t>
            </a:r>
          </a:p>
          <a:p>
            <a:r>
              <a:rPr lang="es-MX" sz="1200" b="0" i="0" kern="1200" dirty="0">
                <a:solidFill>
                  <a:schemeClr val="tx1"/>
                </a:solidFill>
                <a:effectLst/>
                <a:latin typeface="+mn-lt"/>
                <a:ea typeface="+mn-ea"/>
                <a:cs typeface="+mn-cs"/>
              </a:rPr>
              <a:t>La cuenta puede ser cambiada mientras el documento no este impreso, cancelado o timbrado.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37</a:t>
            </a:fld>
            <a:endParaRPr lang="es-MX"/>
          </a:p>
        </p:txBody>
      </p:sp>
    </p:spTree>
    <p:extLst>
      <p:ext uri="{BB962C8B-B14F-4D97-AF65-F5344CB8AC3E}">
        <p14:creationId xmlns:p14="http://schemas.microsoft.com/office/powerpoint/2010/main" val="4124789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La cuenta puede ser cambiada mientras el documento no este impreso, cancelado o timbrado.</a:t>
            </a:r>
          </a:p>
          <a:p>
            <a:r>
              <a:rPr lang="es-MX" sz="1200" b="0" i="0" kern="1200" dirty="0">
                <a:solidFill>
                  <a:schemeClr val="tx1"/>
                </a:solidFill>
                <a:effectLst/>
                <a:latin typeface="+mn-lt"/>
                <a:ea typeface="+mn-ea"/>
                <a:cs typeface="+mn-cs"/>
              </a:rPr>
              <a:t>La cuenta se ocultará para los documentos capturados que no tengan cuenta asignada.</a:t>
            </a:r>
          </a:p>
          <a:p>
            <a:r>
              <a:rPr lang="es-MX" sz="1200" b="0" i="0" kern="1200" dirty="0">
                <a:solidFill>
                  <a:schemeClr val="tx1"/>
                </a:solidFill>
                <a:effectLst/>
                <a:latin typeface="+mn-lt"/>
                <a:ea typeface="+mn-ea"/>
                <a:cs typeface="+mn-cs"/>
              </a:rPr>
              <a:t>Los documentos nuevos tendrán por omisión la cuenta asignada al concepto o bien la cuenta asignada a la empresa.</a:t>
            </a:r>
          </a:p>
          <a:p>
            <a:r>
              <a:rPr lang="es-MX" sz="1200" b="0" i="0" kern="1200" dirty="0">
                <a:solidFill>
                  <a:schemeClr val="tx1"/>
                </a:solidFill>
                <a:effectLst/>
                <a:latin typeface="+mn-lt"/>
                <a:ea typeface="+mn-ea"/>
                <a:cs typeface="+mn-cs"/>
              </a:rPr>
              <a:t>La cuenta puede ser cambiada mientras el documento no este impreso, cancelado o timbrado.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38</a:t>
            </a:fld>
            <a:endParaRPr lang="es-MX"/>
          </a:p>
        </p:txBody>
      </p:sp>
    </p:spTree>
    <p:extLst>
      <p:ext uri="{BB962C8B-B14F-4D97-AF65-F5344CB8AC3E}">
        <p14:creationId xmlns:p14="http://schemas.microsoft.com/office/powerpoint/2010/main" val="2338327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Una cuenta bancaria se puede eliminar a pesar de estar asignada como por omisión a la empresa o algún concepto. Se deberá enviar un mensaje de confirmación, y en caso de proceder con la eliminación se eliminará de la empresa y conceptos asignados. La única regla restrictiva para la eliminación es que no debe de contar con documentos.</a:t>
            </a:r>
            <a:r>
              <a:rPr lang="es-MX" dirty="0"/>
              <a:t/>
            </a:r>
            <a:br>
              <a:rPr lang="es-MX" dirty="0"/>
            </a:br>
            <a:endParaRPr lang="es-MX" dirty="0"/>
          </a:p>
          <a:p>
            <a:r>
              <a:rPr lang="es-MX" sz="1200" b="0" i="0" kern="1200" dirty="0">
                <a:solidFill>
                  <a:schemeClr val="tx1"/>
                </a:solidFill>
                <a:effectLst/>
                <a:latin typeface="+mn-lt"/>
                <a:ea typeface="+mn-ea"/>
                <a:cs typeface="+mn-cs"/>
              </a:rPr>
              <a:t>Capturar una nueva cuenta, en el RFC del banco asignar XEXX010101000 (RFC genérico para bancos extranjeros): Ok, debe de permitir capturar el nombre del banco extranjero.</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40</a:t>
            </a:fld>
            <a:endParaRPr lang="es-MX"/>
          </a:p>
        </p:txBody>
      </p:sp>
    </p:spTree>
    <p:extLst>
      <p:ext uri="{BB962C8B-B14F-4D97-AF65-F5344CB8AC3E}">
        <p14:creationId xmlns:p14="http://schemas.microsoft.com/office/powerpoint/2010/main" val="859627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42</a:t>
            </a:fld>
            <a:endParaRPr lang="es-MX"/>
          </a:p>
        </p:txBody>
      </p:sp>
    </p:spTree>
    <p:extLst>
      <p:ext uri="{BB962C8B-B14F-4D97-AF65-F5344CB8AC3E}">
        <p14:creationId xmlns:p14="http://schemas.microsoft.com/office/powerpoint/2010/main" val="1356107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43</a:t>
            </a:fld>
            <a:endParaRPr lang="es-MX"/>
          </a:p>
        </p:txBody>
      </p:sp>
    </p:spTree>
    <p:extLst>
      <p:ext uri="{BB962C8B-B14F-4D97-AF65-F5344CB8AC3E}">
        <p14:creationId xmlns:p14="http://schemas.microsoft.com/office/powerpoint/2010/main" val="17954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4</a:t>
            </a:fld>
            <a:endParaRPr lang="es-MX"/>
          </a:p>
        </p:txBody>
      </p:sp>
    </p:spTree>
    <p:extLst>
      <p:ext uri="{BB962C8B-B14F-4D97-AF65-F5344CB8AC3E}">
        <p14:creationId xmlns:p14="http://schemas.microsoft.com/office/powerpoint/2010/main" val="690250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44</a:t>
            </a:fld>
            <a:endParaRPr lang="es-MX"/>
          </a:p>
        </p:txBody>
      </p:sp>
    </p:spTree>
    <p:extLst>
      <p:ext uri="{BB962C8B-B14F-4D97-AF65-F5344CB8AC3E}">
        <p14:creationId xmlns:p14="http://schemas.microsoft.com/office/powerpoint/2010/main" val="3375261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45</a:t>
            </a:fld>
            <a:endParaRPr lang="es-MX"/>
          </a:p>
        </p:txBody>
      </p:sp>
    </p:spTree>
    <p:extLst>
      <p:ext uri="{BB962C8B-B14F-4D97-AF65-F5344CB8AC3E}">
        <p14:creationId xmlns:p14="http://schemas.microsoft.com/office/powerpoint/2010/main" val="414740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46</a:t>
            </a:fld>
            <a:endParaRPr lang="es-MX"/>
          </a:p>
        </p:txBody>
      </p:sp>
    </p:spTree>
    <p:extLst>
      <p:ext uri="{BB962C8B-B14F-4D97-AF65-F5344CB8AC3E}">
        <p14:creationId xmlns:p14="http://schemas.microsoft.com/office/powerpoint/2010/main" val="3460061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47</a:t>
            </a:fld>
            <a:endParaRPr lang="es-MX"/>
          </a:p>
        </p:txBody>
      </p:sp>
    </p:spTree>
    <p:extLst>
      <p:ext uri="{BB962C8B-B14F-4D97-AF65-F5344CB8AC3E}">
        <p14:creationId xmlns:p14="http://schemas.microsoft.com/office/powerpoint/2010/main" val="3048747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48</a:t>
            </a:fld>
            <a:endParaRPr lang="es-MX"/>
          </a:p>
        </p:txBody>
      </p:sp>
    </p:spTree>
    <p:extLst>
      <p:ext uri="{BB962C8B-B14F-4D97-AF65-F5344CB8AC3E}">
        <p14:creationId xmlns:p14="http://schemas.microsoft.com/office/powerpoint/2010/main" val="2354010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49</a:t>
            </a:fld>
            <a:endParaRPr lang="es-MX"/>
          </a:p>
        </p:txBody>
      </p:sp>
    </p:spTree>
    <p:extLst>
      <p:ext uri="{BB962C8B-B14F-4D97-AF65-F5344CB8AC3E}">
        <p14:creationId xmlns:p14="http://schemas.microsoft.com/office/powerpoint/2010/main" val="4249522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50</a:t>
            </a:fld>
            <a:endParaRPr lang="es-MX"/>
          </a:p>
        </p:txBody>
      </p:sp>
    </p:spTree>
    <p:extLst>
      <p:ext uri="{BB962C8B-B14F-4D97-AF65-F5344CB8AC3E}">
        <p14:creationId xmlns:p14="http://schemas.microsoft.com/office/powerpoint/2010/main" val="830196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51</a:t>
            </a:fld>
            <a:endParaRPr lang="es-MX"/>
          </a:p>
        </p:txBody>
      </p:sp>
    </p:spTree>
    <p:extLst>
      <p:ext uri="{BB962C8B-B14F-4D97-AF65-F5344CB8AC3E}">
        <p14:creationId xmlns:p14="http://schemas.microsoft.com/office/powerpoint/2010/main" val="2990190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52</a:t>
            </a:fld>
            <a:endParaRPr lang="es-MX"/>
          </a:p>
        </p:txBody>
      </p:sp>
    </p:spTree>
    <p:extLst>
      <p:ext uri="{BB962C8B-B14F-4D97-AF65-F5344CB8AC3E}">
        <p14:creationId xmlns:p14="http://schemas.microsoft.com/office/powerpoint/2010/main" val="2044722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53</a:t>
            </a:fld>
            <a:endParaRPr lang="es-MX"/>
          </a:p>
        </p:txBody>
      </p:sp>
    </p:spTree>
    <p:extLst>
      <p:ext uri="{BB962C8B-B14F-4D97-AF65-F5344CB8AC3E}">
        <p14:creationId xmlns:p14="http://schemas.microsoft.com/office/powerpoint/2010/main" val="59848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agregar cuantos</a:t>
            </a:r>
            <a:r>
              <a:rPr lang="es-MX" baseline="0" dirty="0"/>
              <a:t> complementos pueden admite</a:t>
            </a:r>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a:t>
            </a:fld>
            <a:endParaRPr lang="es-MX"/>
          </a:p>
        </p:txBody>
      </p:sp>
    </p:spTree>
    <p:extLst>
      <p:ext uri="{BB962C8B-B14F-4D97-AF65-F5344CB8AC3E}">
        <p14:creationId xmlns:p14="http://schemas.microsoft.com/office/powerpoint/2010/main" val="1083816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54</a:t>
            </a:fld>
            <a:endParaRPr lang="es-MX"/>
          </a:p>
        </p:txBody>
      </p:sp>
    </p:spTree>
    <p:extLst>
      <p:ext uri="{BB962C8B-B14F-4D97-AF65-F5344CB8AC3E}">
        <p14:creationId xmlns:p14="http://schemas.microsoft.com/office/powerpoint/2010/main" val="3726036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55</a:t>
            </a:fld>
            <a:endParaRPr lang="es-MX"/>
          </a:p>
        </p:txBody>
      </p:sp>
    </p:spTree>
    <p:extLst>
      <p:ext uri="{BB962C8B-B14F-4D97-AF65-F5344CB8AC3E}">
        <p14:creationId xmlns:p14="http://schemas.microsoft.com/office/powerpoint/2010/main" val="1897202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56</a:t>
            </a:fld>
            <a:endParaRPr lang="es-MX"/>
          </a:p>
        </p:txBody>
      </p:sp>
    </p:spTree>
    <p:extLst>
      <p:ext uri="{BB962C8B-B14F-4D97-AF65-F5344CB8AC3E}">
        <p14:creationId xmlns:p14="http://schemas.microsoft.com/office/powerpoint/2010/main" val="2713008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57</a:t>
            </a:fld>
            <a:endParaRPr lang="es-MX"/>
          </a:p>
        </p:txBody>
      </p:sp>
    </p:spTree>
    <p:extLst>
      <p:ext uri="{BB962C8B-B14F-4D97-AF65-F5344CB8AC3E}">
        <p14:creationId xmlns:p14="http://schemas.microsoft.com/office/powerpoint/2010/main" val="1320050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58</a:t>
            </a:fld>
            <a:endParaRPr lang="es-MX"/>
          </a:p>
        </p:txBody>
      </p:sp>
    </p:spTree>
    <p:extLst>
      <p:ext uri="{BB962C8B-B14F-4D97-AF65-F5344CB8AC3E}">
        <p14:creationId xmlns:p14="http://schemas.microsoft.com/office/powerpoint/2010/main" val="70000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59</a:t>
            </a:fld>
            <a:endParaRPr lang="es-MX"/>
          </a:p>
        </p:txBody>
      </p:sp>
    </p:spTree>
    <p:extLst>
      <p:ext uri="{BB962C8B-B14F-4D97-AF65-F5344CB8AC3E}">
        <p14:creationId xmlns:p14="http://schemas.microsoft.com/office/powerpoint/2010/main" val="1078862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60</a:t>
            </a:fld>
            <a:endParaRPr lang="es-MX"/>
          </a:p>
        </p:txBody>
      </p:sp>
    </p:spTree>
    <p:extLst>
      <p:ext uri="{BB962C8B-B14F-4D97-AF65-F5344CB8AC3E}">
        <p14:creationId xmlns:p14="http://schemas.microsoft.com/office/powerpoint/2010/main" val="3551294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61</a:t>
            </a:fld>
            <a:endParaRPr lang="es-MX"/>
          </a:p>
        </p:txBody>
      </p:sp>
    </p:spTree>
    <p:extLst>
      <p:ext uri="{BB962C8B-B14F-4D97-AF65-F5344CB8AC3E}">
        <p14:creationId xmlns:p14="http://schemas.microsoft.com/office/powerpoint/2010/main" val="132017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63</a:t>
            </a:fld>
            <a:endParaRPr lang="es-MX"/>
          </a:p>
        </p:txBody>
      </p:sp>
    </p:spTree>
    <p:extLst>
      <p:ext uri="{BB962C8B-B14F-4D97-AF65-F5344CB8AC3E}">
        <p14:creationId xmlns:p14="http://schemas.microsoft.com/office/powerpoint/2010/main" val="402952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64</a:t>
            </a:fld>
            <a:endParaRPr lang="es-MX"/>
          </a:p>
        </p:txBody>
      </p:sp>
    </p:spTree>
    <p:extLst>
      <p:ext uri="{BB962C8B-B14F-4D97-AF65-F5344CB8AC3E}">
        <p14:creationId xmlns:p14="http://schemas.microsoft.com/office/powerpoint/2010/main" val="197147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a:t>Es un recibo de “dinero” que emite la persona que percibe un ingreso </a:t>
            </a:r>
          </a:p>
          <a:p>
            <a:r>
              <a:rPr lang="es-ES_tradnl" sz="1200" dirty="0"/>
              <a:t>No es un CFDI-Factura, es un complemento de un CFDI, que contiene la información del pago y las facturas saldadas</a:t>
            </a:r>
          </a:p>
          <a:p>
            <a:r>
              <a:rPr lang="es-ES_tradnl" sz="1200" dirty="0"/>
              <a:t>Aplica para Anexo 20 3.3</a:t>
            </a:r>
          </a:p>
          <a:p>
            <a:endParaRPr lang="es-ES_tradnl" sz="1200" dirty="0"/>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64316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65</a:t>
            </a:fld>
            <a:endParaRPr lang="es-MX"/>
          </a:p>
        </p:txBody>
      </p:sp>
    </p:spTree>
    <p:extLst>
      <p:ext uri="{BB962C8B-B14F-4D97-AF65-F5344CB8AC3E}">
        <p14:creationId xmlns:p14="http://schemas.microsoft.com/office/powerpoint/2010/main" val="1208331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66</a:t>
            </a:fld>
            <a:endParaRPr lang="es-MX"/>
          </a:p>
        </p:txBody>
      </p:sp>
    </p:spTree>
    <p:extLst>
      <p:ext uri="{BB962C8B-B14F-4D97-AF65-F5344CB8AC3E}">
        <p14:creationId xmlns:p14="http://schemas.microsoft.com/office/powerpoint/2010/main" val="1040341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67</a:t>
            </a:fld>
            <a:endParaRPr lang="es-MX"/>
          </a:p>
        </p:txBody>
      </p:sp>
    </p:spTree>
    <p:extLst>
      <p:ext uri="{BB962C8B-B14F-4D97-AF65-F5344CB8AC3E}">
        <p14:creationId xmlns:p14="http://schemas.microsoft.com/office/powerpoint/2010/main" val="1508513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68</a:t>
            </a:fld>
            <a:endParaRPr lang="es-MX"/>
          </a:p>
        </p:txBody>
      </p:sp>
    </p:spTree>
    <p:extLst>
      <p:ext uri="{BB962C8B-B14F-4D97-AF65-F5344CB8AC3E}">
        <p14:creationId xmlns:p14="http://schemas.microsoft.com/office/powerpoint/2010/main" val="4067556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69</a:t>
            </a:fld>
            <a:endParaRPr lang="es-MX"/>
          </a:p>
        </p:txBody>
      </p:sp>
    </p:spTree>
    <p:extLst>
      <p:ext uri="{BB962C8B-B14F-4D97-AF65-F5344CB8AC3E}">
        <p14:creationId xmlns:p14="http://schemas.microsoft.com/office/powerpoint/2010/main" val="3779633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70</a:t>
            </a:fld>
            <a:endParaRPr lang="es-MX"/>
          </a:p>
        </p:txBody>
      </p:sp>
    </p:spTree>
    <p:extLst>
      <p:ext uri="{BB962C8B-B14F-4D97-AF65-F5344CB8AC3E}">
        <p14:creationId xmlns:p14="http://schemas.microsoft.com/office/powerpoint/2010/main" val="3692600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71</a:t>
            </a:fld>
            <a:endParaRPr lang="es-MX"/>
          </a:p>
        </p:txBody>
      </p:sp>
    </p:spTree>
    <p:extLst>
      <p:ext uri="{BB962C8B-B14F-4D97-AF65-F5344CB8AC3E}">
        <p14:creationId xmlns:p14="http://schemas.microsoft.com/office/powerpoint/2010/main" val="4002151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72</a:t>
            </a:fld>
            <a:endParaRPr lang="es-MX"/>
          </a:p>
        </p:txBody>
      </p:sp>
    </p:spTree>
    <p:extLst>
      <p:ext uri="{BB962C8B-B14F-4D97-AF65-F5344CB8AC3E}">
        <p14:creationId xmlns:p14="http://schemas.microsoft.com/office/powerpoint/2010/main" val="1487233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73</a:t>
            </a:fld>
            <a:endParaRPr lang="es-MX"/>
          </a:p>
        </p:txBody>
      </p:sp>
    </p:spTree>
    <p:extLst>
      <p:ext uri="{BB962C8B-B14F-4D97-AF65-F5344CB8AC3E}">
        <p14:creationId xmlns:p14="http://schemas.microsoft.com/office/powerpoint/2010/main" val="21958479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74</a:t>
            </a:fld>
            <a:endParaRPr lang="es-MX"/>
          </a:p>
        </p:txBody>
      </p:sp>
    </p:spTree>
    <p:extLst>
      <p:ext uri="{BB962C8B-B14F-4D97-AF65-F5344CB8AC3E}">
        <p14:creationId xmlns:p14="http://schemas.microsoft.com/office/powerpoint/2010/main" val="240477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a:t>Es un recibo de “dinero” que emite la persona que percibe un ingreso </a:t>
            </a:r>
          </a:p>
          <a:p>
            <a:r>
              <a:rPr lang="es-ES_tradnl" sz="1200" dirty="0"/>
              <a:t>No es un CFDI-Factura, es un complemento de un CFDI, que contiene la información del pago y las facturas saldadas</a:t>
            </a:r>
          </a:p>
          <a:p>
            <a:r>
              <a:rPr lang="es-ES_tradnl" sz="1200" dirty="0"/>
              <a:t>Aplica para Anexo 20 3.3</a:t>
            </a:r>
          </a:p>
          <a:p>
            <a:endParaRPr lang="es-ES_tradnl" sz="1200" dirty="0"/>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494400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98F8360-5467-4AAB-87E9-2AB1C4CF0236}" type="slidenum">
              <a:rPr lang="es-MX" smtClean="0"/>
              <a:t>76</a:t>
            </a:fld>
            <a:endParaRPr lang="es-MX"/>
          </a:p>
        </p:txBody>
      </p:sp>
    </p:spTree>
    <p:extLst>
      <p:ext uri="{BB962C8B-B14F-4D97-AF65-F5344CB8AC3E}">
        <p14:creationId xmlns:p14="http://schemas.microsoft.com/office/powerpoint/2010/main" val="2793709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Cuando ya se cuente con al menos un CFDI que incorpore el “Recibo Electrónico de Pagos” que acredite que la contraprestación ha sido total o parcialmente pagada, el CFDI emitido por el total de la operación no podrá ser objeto de cancelación, las correcciones deberán realizarse mediante la emisión de CFDI de egresos por devoluciones, descuentos y bonificaciones</a:t>
            </a:r>
            <a:r>
              <a:rPr lang="es-ES_tradnl" dirty="0">
                <a:effectLst/>
              </a:rPr>
              <a:t> </a:t>
            </a:r>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2477460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Cuando ya se cuente con al menos un CFDI que incorpore el “Recibo Electrónico de Pagos” que acredite que la contraprestación ha sido total o parcialmente pagada, el CFDI emitido por el total de la operación no podrá ser objeto de cancelación, las correcciones deberán realizarse mediante la emisión de CFDI de egresos por devoluciones, descuentos y bonificaciones</a:t>
            </a:r>
            <a:r>
              <a:rPr lang="es-ES_tradnl" dirty="0">
                <a:effectLst/>
              </a:rPr>
              <a:t> </a:t>
            </a:r>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13351902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Si existe error en la clave del RFC del receptor del comprobante, situación en la que el CFDI podrá ser cancelado a condición de que se sustituya y relacione con el nuevo comprobante con la clave del RFC correcta de acuerdo con la guía de llenado de los CFDI que señala el Anexo 20, debiendo en su caso seguir la misma suerte el o los CFDI con REP que estén relacionados a dicho comprobante emitido con error.</a:t>
            </a:r>
            <a:r>
              <a:rPr lang="es-ES_tradnl" dirty="0">
                <a:effectLst/>
              </a:rPr>
              <a:t> </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68D25D7-C7DD-7D49-81F0-20E24514E04F}" type="slidenum">
              <a:rPr lang="es-ES_tradnl" smtClean="0"/>
              <a:t>79</a:t>
            </a:fld>
            <a:endParaRPr lang="es-ES_tradnl"/>
          </a:p>
        </p:txBody>
      </p:sp>
    </p:spTree>
    <p:extLst>
      <p:ext uri="{BB962C8B-B14F-4D97-AF65-F5344CB8AC3E}">
        <p14:creationId xmlns:p14="http://schemas.microsoft.com/office/powerpoint/2010/main" val="38834803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10 días después</a:t>
            </a:r>
            <a:r>
              <a:rPr lang="es-ES_tradnl" baseline="0" dirty="0"/>
              <a:t> de que termine el mes</a:t>
            </a:r>
            <a:endParaRPr lang="es-ES_tradnl" dirty="0"/>
          </a:p>
        </p:txBody>
      </p:sp>
      <p:sp>
        <p:nvSpPr>
          <p:cNvPr id="4" name="Marcador de número de diapositiva 3"/>
          <p:cNvSpPr>
            <a:spLocks noGrp="1"/>
          </p:cNvSpPr>
          <p:nvPr>
            <p:ph type="sldNum" sz="quarter" idx="10"/>
          </p:nvPr>
        </p:nvSpPr>
        <p:spPr/>
        <p:txBody>
          <a:bodyPr/>
          <a:lstStyle/>
          <a:p>
            <a:fld id="{98F00535-4EB0-42DE-8887-98A5BBF5D64B}" type="slidenum">
              <a:rPr lang="es-MX" smtClean="0"/>
              <a:t>84</a:t>
            </a:fld>
            <a:endParaRPr lang="es-MX"/>
          </a:p>
        </p:txBody>
      </p:sp>
    </p:spTree>
    <p:extLst>
      <p:ext uri="{BB962C8B-B14F-4D97-AF65-F5344CB8AC3E}">
        <p14:creationId xmlns:p14="http://schemas.microsoft.com/office/powerpoint/2010/main" val="16431726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5" name="Marcador de pie de página 4"/>
          <p:cNvSpPr>
            <a:spLocks noGrp="1"/>
          </p:cNvSpPr>
          <p:nvPr>
            <p:ph type="ftr" sz="quarter" idx="11"/>
          </p:nvPr>
        </p:nvSpPr>
        <p:spPr/>
        <p:txBody>
          <a:bodyPr/>
          <a:lstStyle/>
          <a:p>
            <a:r>
              <a:rPr lang="es-MX"/>
              <a:t>Información confidencial</a:t>
            </a:r>
          </a:p>
        </p:txBody>
      </p:sp>
    </p:spTree>
    <p:extLst>
      <p:ext uri="{BB962C8B-B14F-4D97-AF65-F5344CB8AC3E}">
        <p14:creationId xmlns:p14="http://schemas.microsoft.com/office/powerpoint/2010/main" val="14984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a:t>¿Por</a:t>
            </a:r>
            <a:r>
              <a:rPr lang="es-ES_tradnl" sz="1200" baseline="0" dirty="0"/>
              <a:t> qué nace?</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Su objetivo es controlar el flujo de efectivo y ajustar mecanismos para evitar cancelaciones indebidas</a:t>
            </a:r>
          </a:p>
          <a:p>
            <a:endParaRPr lang="es-ES_tradnl" sz="1200" dirty="0"/>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203130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391D547-3A6E-4DC5-B17A-B397E513881F}" type="slidenum">
              <a:rPr lang="es-MX" smtClean="0"/>
              <a:t>13</a:t>
            </a:fld>
            <a:endParaRPr lang="es-MX"/>
          </a:p>
        </p:txBody>
      </p:sp>
    </p:spTree>
    <p:extLst>
      <p:ext uri="{BB962C8B-B14F-4D97-AF65-F5344CB8AC3E}">
        <p14:creationId xmlns:p14="http://schemas.microsoft.com/office/powerpoint/2010/main" val="378973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solidFill>
                  <a:srgbClr val="00B0F0"/>
                </a:solidFill>
              </a:rPr>
              <a:t>El CFDI-Factura con complemento de pago esta “compuesto” de la siguiente forma:</a:t>
            </a:r>
          </a:p>
          <a:p>
            <a:pPr algn="just"/>
            <a:r>
              <a:rPr lang="es-ES" dirty="0"/>
              <a:t>Cuando las contraprestaciones no se paguen en una sola exhibición, se emitirá un CFDI por el valor total de la operación en el momento en que ésta se realice y posteriormente se expedirá un CFDI por cada uno de los pagos que se efectúen, en el que se deberá señalar “cero pesos” en el monto total de la operación y como “método de pago” la expresión “pago” debiendo incorporar al mismo el “Complemento para pagos”.</a:t>
            </a:r>
          </a:p>
          <a:p>
            <a:pPr algn="just"/>
            <a:endParaRPr lang="es-ES" dirty="0"/>
          </a:p>
          <a:p>
            <a:pPr algn="just"/>
            <a:r>
              <a:rPr lang="es-ES" sz="2400" dirty="0">
                <a:solidFill>
                  <a:srgbClr val="FF0000"/>
                </a:solidFill>
              </a:rPr>
              <a:t>Nota:</a:t>
            </a:r>
            <a:r>
              <a:rPr lang="es-ES" sz="2400" baseline="0" dirty="0">
                <a:solidFill>
                  <a:srgbClr val="FF0000"/>
                </a:solidFill>
              </a:rPr>
              <a:t> en esta diapositiva al hacer </a:t>
            </a:r>
            <a:r>
              <a:rPr lang="es-ES" sz="2400" baseline="0" dirty="0" err="1">
                <a:solidFill>
                  <a:srgbClr val="FF0000"/>
                </a:solidFill>
              </a:rPr>
              <a:t>click</a:t>
            </a:r>
            <a:r>
              <a:rPr lang="es-ES" sz="2400" baseline="0" dirty="0">
                <a:solidFill>
                  <a:srgbClr val="FF0000"/>
                </a:solidFill>
              </a:rPr>
              <a:t> sobre la imagen, se abrirá la representación grafica del CFDI-Pago con Complemento</a:t>
            </a:r>
            <a:endParaRPr lang="es-ES" sz="2400" dirty="0">
              <a:solidFill>
                <a:srgbClr val="FF0000"/>
              </a:solidFill>
            </a:endParaRPr>
          </a:p>
          <a:p>
            <a:endParaRPr lang="es-MX" dirty="0"/>
          </a:p>
        </p:txBody>
      </p:sp>
      <p:sp>
        <p:nvSpPr>
          <p:cNvPr id="4" name="Marcador de pie de página 3"/>
          <p:cNvSpPr>
            <a:spLocks noGrp="1"/>
          </p:cNvSpPr>
          <p:nvPr>
            <p:ph type="ftr" sz="quarter" idx="10"/>
          </p:nvPr>
        </p:nvSpPr>
        <p:spPr/>
        <p:txBody>
          <a:bodyPr/>
          <a:lstStyle/>
          <a:p>
            <a:r>
              <a:rPr lang="es-MX"/>
              <a:t>Información confidencial</a:t>
            </a:r>
          </a:p>
        </p:txBody>
      </p:sp>
    </p:spTree>
    <p:extLst>
      <p:ext uri="{BB962C8B-B14F-4D97-AF65-F5344CB8AC3E}">
        <p14:creationId xmlns:p14="http://schemas.microsoft.com/office/powerpoint/2010/main" val="91305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gradFill flip="none" rotWithShape="1">
          <a:gsLst>
            <a:gs pos="28000">
              <a:srgbClr val="00B0F0"/>
            </a:gs>
            <a:gs pos="100000">
              <a:srgbClr val="0099DF"/>
            </a:gs>
          </a:gsLst>
          <a:lin ang="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654786-0279-1845-B759-8F5D688BCA52}" type="slidenum">
              <a:rPr lang="es-ES_tradnl" smtClean="0"/>
              <a:t>‹Nº›</a:t>
            </a:fld>
            <a:endParaRPr lang="es-ES_tradnl"/>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083135"/>
            <a:ext cx="9144000" cy="1370267"/>
          </a:xfrm>
        </p:spPr>
        <p:txBody>
          <a:bodyPr anchor="b"/>
          <a:lstStyle>
            <a:lvl1pPr algn="l">
              <a:defRPr sz="6000" b="1" i="0">
                <a:solidFill>
                  <a:schemeClr val="bg1"/>
                </a:solidFill>
                <a:latin typeface="Calibri" charset="0"/>
                <a:ea typeface="Calibri" charset="0"/>
                <a:cs typeface="Calibri" charset="0"/>
              </a:defRPr>
            </a:lvl1pPr>
          </a:lstStyle>
          <a:p>
            <a:endParaRPr lang="es-ES_tradnl" dirty="0"/>
          </a:p>
        </p:txBody>
      </p:sp>
      <p:sp>
        <p:nvSpPr>
          <p:cNvPr id="4" name="Marcador de fecha 3"/>
          <p:cNvSpPr>
            <a:spLocks noGrp="1"/>
          </p:cNvSpPr>
          <p:nvPr>
            <p:ph type="dt" sz="half" idx="10"/>
          </p:nvPr>
        </p:nvSpPr>
        <p:spPr/>
        <p:txBody>
          <a:bodyPr/>
          <a:lstStyle>
            <a:lvl1pPr algn="l">
              <a:defRPr b="1" i="0">
                <a:solidFill>
                  <a:schemeClr val="bg1"/>
                </a:solidFill>
                <a:latin typeface="Calibri" charset="0"/>
                <a:ea typeface="Calibri" charset="0"/>
                <a:cs typeface="Calibri" charset="0"/>
              </a:defRPr>
            </a:lvl1pPr>
          </a:lstStyle>
          <a:p>
            <a:fld id="{DF562849-0E8A-F64D-A9D2-9434E20CDDFF}" type="datetimeFigureOut">
              <a:rPr lang="es-ES_tradnl" smtClean="0"/>
              <a:pPr/>
              <a:t>14/08/2018</a:t>
            </a:fld>
            <a:endParaRPr lang="es-ES_tradnl" dirty="0"/>
          </a:p>
        </p:txBody>
      </p:sp>
      <p:sp>
        <p:nvSpPr>
          <p:cNvPr id="5" name="Marcador de pie de página 4"/>
          <p:cNvSpPr>
            <a:spLocks noGrp="1"/>
          </p:cNvSpPr>
          <p:nvPr>
            <p:ph type="ftr" sz="quarter" idx="11"/>
          </p:nvPr>
        </p:nvSpPr>
        <p:spPr/>
        <p:txBody>
          <a:bodyPr/>
          <a:lstStyle>
            <a:lvl1pPr algn="l">
              <a:defRPr b="1" i="0">
                <a:solidFill>
                  <a:schemeClr val="bg1"/>
                </a:solidFill>
                <a:latin typeface="Calibri" charset="0"/>
                <a:ea typeface="Calibri" charset="0"/>
                <a:cs typeface="Calibri" charset="0"/>
              </a:defRPr>
            </a:lvl1pPr>
          </a:lstStyle>
          <a:p>
            <a:endParaRPr lang="es-ES_tradnl" dirty="0"/>
          </a:p>
        </p:txBody>
      </p:sp>
      <p:sp>
        <p:nvSpPr>
          <p:cNvPr id="6" name="Marcador de número de diapositiva 5"/>
          <p:cNvSpPr>
            <a:spLocks noGrp="1"/>
          </p:cNvSpPr>
          <p:nvPr>
            <p:ph type="sldNum" sz="quarter" idx="12"/>
          </p:nvPr>
        </p:nvSpPr>
        <p:spPr/>
        <p:txBody>
          <a:bodyPr/>
          <a:lstStyle>
            <a:lvl1pPr algn="l">
              <a:defRPr b="1" i="0">
                <a:solidFill>
                  <a:schemeClr val="bg1"/>
                </a:solidFill>
                <a:latin typeface="Calibri" charset="0"/>
                <a:ea typeface="Calibri" charset="0"/>
                <a:cs typeface="Calibri" charset="0"/>
              </a:defRPr>
            </a:lvl1pPr>
          </a:lstStyle>
          <a:p>
            <a:fld id="{2556B67D-D418-B143-A9AD-EF3BA73A3F92}" type="slidenum">
              <a:rPr lang="es-ES_tradnl" smtClean="0"/>
              <a:pPr/>
              <a:t>‹Nº›</a:t>
            </a:fld>
            <a:endParaRPr lang="es-ES_tradnl"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3730752"/>
            <a:ext cx="3352489" cy="1099095"/>
          </a:xfrm>
          <a:prstGeom prst="rect">
            <a:avLst/>
          </a:prstGeom>
        </p:spPr>
      </p:pic>
    </p:spTree>
    <p:extLst>
      <p:ext uri="{BB962C8B-B14F-4D97-AF65-F5344CB8AC3E}">
        <p14:creationId xmlns:p14="http://schemas.microsoft.com/office/powerpoint/2010/main" val="86544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grpSp>
        <p:nvGrpSpPr>
          <p:cNvPr id="3" name="Group 2"/>
          <p:cNvGrpSpPr/>
          <p:nvPr userDrawn="1"/>
        </p:nvGrpSpPr>
        <p:grpSpPr>
          <a:xfrm>
            <a:off x="5558634" y="-1269255"/>
            <a:ext cx="8305636" cy="7989544"/>
            <a:chOff x="5520533" y="-1269255"/>
            <a:chExt cx="8305636" cy="7989544"/>
          </a:xfrm>
        </p:grpSpPr>
        <p:grpSp>
          <p:nvGrpSpPr>
            <p:cNvPr id="8" name="Group 7"/>
            <p:cNvGrpSpPr/>
            <p:nvPr/>
          </p:nvGrpSpPr>
          <p:grpSpPr>
            <a:xfrm>
              <a:off x="7370771" y="864377"/>
              <a:ext cx="2765821" cy="3199090"/>
              <a:chOff x="4411663" y="2038350"/>
              <a:chExt cx="1611313" cy="1863726"/>
            </a:xfrm>
            <a:solidFill>
              <a:srgbClr val="FBFBFB">
                <a:alpha val="5000"/>
              </a:srgbClr>
            </a:solidFill>
          </p:grpSpPr>
          <p:sp>
            <p:nvSpPr>
              <p:cNvPr id="87" name="Freeform 11"/>
              <p:cNvSpPr>
                <a:spLocks/>
              </p:cNvSpPr>
              <p:nvPr/>
            </p:nvSpPr>
            <p:spPr bwMode="auto">
              <a:xfrm>
                <a:off x="5486401" y="2038350"/>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8" name="Freeform 14"/>
              <p:cNvSpPr>
                <a:spLocks/>
              </p:cNvSpPr>
              <p:nvPr/>
            </p:nvSpPr>
            <p:spPr bwMode="auto">
              <a:xfrm>
                <a:off x="4411663" y="2657475"/>
                <a:ext cx="536575" cy="620713"/>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9" name="Freeform 58"/>
              <p:cNvSpPr>
                <a:spLocks/>
              </p:cNvSpPr>
              <p:nvPr/>
            </p:nvSpPr>
            <p:spPr bwMode="auto">
              <a:xfrm>
                <a:off x="4411663" y="3278188"/>
                <a:ext cx="536575" cy="623888"/>
              </a:xfrm>
              <a:custGeom>
                <a:avLst/>
                <a:gdLst>
                  <a:gd name="T0" fmla="*/ 0 w 338"/>
                  <a:gd name="T1" fmla="*/ 393 h 393"/>
                  <a:gd name="T2" fmla="*/ 0 w 338"/>
                  <a:gd name="T3" fmla="*/ 0 h 393"/>
                  <a:gd name="T4" fmla="*/ 338 w 338"/>
                  <a:gd name="T5" fmla="*/ 196 h 393"/>
                  <a:gd name="T6" fmla="*/ 0 w 338"/>
                  <a:gd name="T7" fmla="*/ 393 h 393"/>
                </a:gdLst>
                <a:ahLst/>
                <a:cxnLst>
                  <a:cxn ang="0">
                    <a:pos x="T0" y="T1"/>
                  </a:cxn>
                  <a:cxn ang="0">
                    <a:pos x="T2" y="T3"/>
                  </a:cxn>
                  <a:cxn ang="0">
                    <a:pos x="T4" y="T5"/>
                  </a:cxn>
                  <a:cxn ang="0">
                    <a:pos x="T6" y="T7"/>
                  </a:cxn>
                </a:cxnLst>
                <a:rect l="0" t="0" r="r" b="b"/>
                <a:pathLst>
                  <a:path w="338" h="393">
                    <a:moveTo>
                      <a:pt x="0" y="393"/>
                    </a:moveTo>
                    <a:lnTo>
                      <a:pt x="0" y="0"/>
                    </a:lnTo>
                    <a:lnTo>
                      <a:pt x="338" y="196"/>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9" name="Group 8"/>
            <p:cNvGrpSpPr/>
            <p:nvPr/>
          </p:nvGrpSpPr>
          <p:grpSpPr>
            <a:xfrm>
              <a:off x="7370771" y="-1269255"/>
              <a:ext cx="6455398" cy="7989544"/>
              <a:chOff x="4411663" y="795338"/>
              <a:chExt cx="3760788" cy="4654550"/>
            </a:xfrm>
            <a:solidFill>
              <a:schemeClr val="bg1">
                <a:lumMod val="95000"/>
                <a:alpha val="5000"/>
              </a:schemeClr>
            </a:solidFill>
          </p:grpSpPr>
          <p:sp>
            <p:nvSpPr>
              <p:cNvPr id="80" name="Freeform 12"/>
              <p:cNvSpPr>
                <a:spLocks/>
              </p:cNvSpPr>
              <p:nvPr/>
            </p:nvSpPr>
            <p:spPr bwMode="auto">
              <a:xfrm>
                <a:off x="4945063" y="795338"/>
                <a:ext cx="536575" cy="619125"/>
              </a:xfrm>
              <a:custGeom>
                <a:avLst/>
                <a:gdLst>
                  <a:gd name="T0" fmla="*/ 0 w 338"/>
                  <a:gd name="T1" fmla="*/ 196 h 390"/>
                  <a:gd name="T2" fmla="*/ 338 w 338"/>
                  <a:gd name="T3" fmla="*/ 390 h 390"/>
                  <a:gd name="T4" fmla="*/ 338 w 338"/>
                  <a:gd name="T5" fmla="*/ 0 h 390"/>
                  <a:gd name="T6" fmla="*/ 0 w 338"/>
                  <a:gd name="T7" fmla="*/ 196 h 390"/>
                </a:gdLst>
                <a:ahLst/>
                <a:cxnLst>
                  <a:cxn ang="0">
                    <a:pos x="T0" y="T1"/>
                  </a:cxn>
                  <a:cxn ang="0">
                    <a:pos x="T2" y="T3"/>
                  </a:cxn>
                  <a:cxn ang="0">
                    <a:pos x="T4" y="T5"/>
                  </a:cxn>
                  <a:cxn ang="0">
                    <a:pos x="T6" y="T7"/>
                  </a:cxn>
                </a:cxnLst>
                <a:rect l="0" t="0" r="r" b="b"/>
                <a:pathLst>
                  <a:path w="338" h="390">
                    <a:moveTo>
                      <a:pt x="0" y="196"/>
                    </a:moveTo>
                    <a:lnTo>
                      <a:pt x="338" y="390"/>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1" name="Freeform 21"/>
              <p:cNvSpPr>
                <a:spLocks/>
              </p:cNvSpPr>
              <p:nvPr/>
            </p:nvSpPr>
            <p:spPr bwMode="auto">
              <a:xfrm>
                <a:off x="6022976" y="2654300"/>
                <a:ext cx="536575" cy="623888"/>
              </a:xfrm>
              <a:custGeom>
                <a:avLst/>
                <a:gdLst>
                  <a:gd name="T0" fmla="*/ 0 w 338"/>
                  <a:gd name="T1" fmla="*/ 196 h 393"/>
                  <a:gd name="T2" fmla="*/ 338 w 338"/>
                  <a:gd name="T3" fmla="*/ 393 h 393"/>
                  <a:gd name="T4" fmla="*/ 338 w 338"/>
                  <a:gd name="T5" fmla="*/ 0 h 393"/>
                  <a:gd name="T6" fmla="*/ 0 w 338"/>
                  <a:gd name="T7" fmla="*/ 196 h 393"/>
                </a:gdLst>
                <a:ahLst/>
                <a:cxnLst>
                  <a:cxn ang="0">
                    <a:pos x="T0" y="T1"/>
                  </a:cxn>
                  <a:cxn ang="0">
                    <a:pos x="T2" y="T3"/>
                  </a:cxn>
                  <a:cxn ang="0">
                    <a:pos x="T4" y="T5"/>
                  </a:cxn>
                  <a:cxn ang="0">
                    <a:pos x="T6" y="T7"/>
                  </a:cxn>
                </a:cxnLst>
                <a:rect l="0" t="0" r="r" b="b"/>
                <a:pathLst>
                  <a:path w="338" h="393">
                    <a:moveTo>
                      <a:pt x="0" y="196"/>
                    </a:moveTo>
                    <a:lnTo>
                      <a:pt x="338" y="393"/>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2" name="Freeform 23"/>
              <p:cNvSpPr>
                <a:spLocks/>
              </p:cNvSpPr>
              <p:nvPr/>
            </p:nvSpPr>
            <p:spPr bwMode="auto">
              <a:xfrm>
                <a:off x="4948238" y="3278188"/>
                <a:ext cx="538163" cy="619125"/>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3" name="Freeform 29"/>
              <p:cNvSpPr>
                <a:spLocks/>
              </p:cNvSpPr>
              <p:nvPr/>
            </p:nvSpPr>
            <p:spPr bwMode="auto">
              <a:xfrm>
                <a:off x="4411663" y="4829175"/>
                <a:ext cx="536575" cy="620713"/>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4" name="Freeform 45"/>
              <p:cNvSpPr>
                <a:spLocks/>
              </p:cNvSpPr>
              <p:nvPr/>
            </p:nvSpPr>
            <p:spPr bwMode="auto">
              <a:xfrm>
                <a:off x="7634288" y="2343150"/>
                <a:ext cx="538163" cy="622300"/>
              </a:xfrm>
              <a:custGeom>
                <a:avLst/>
                <a:gdLst>
                  <a:gd name="T0" fmla="*/ 0 w 339"/>
                  <a:gd name="T1" fmla="*/ 196 h 392"/>
                  <a:gd name="T2" fmla="*/ 339 w 339"/>
                  <a:gd name="T3" fmla="*/ 392 h 392"/>
                  <a:gd name="T4" fmla="*/ 339 w 339"/>
                  <a:gd name="T5" fmla="*/ 0 h 392"/>
                  <a:gd name="T6" fmla="*/ 0 w 339"/>
                  <a:gd name="T7" fmla="*/ 196 h 392"/>
                </a:gdLst>
                <a:ahLst/>
                <a:cxnLst>
                  <a:cxn ang="0">
                    <a:pos x="T0" y="T1"/>
                  </a:cxn>
                  <a:cxn ang="0">
                    <a:pos x="T2" y="T3"/>
                  </a:cxn>
                  <a:cxn ang="0">
                    <a:pos x="T4" y="T5"/>
                  </a:cxn>
                  <a:cxn ang="0">
                    <a:pos x="T6" y="T7"/>
                  </a:cxn>
                </a:cxnLst>
                <a:rect l="0" t="0" r="r" b="b"/>
                <a:pathLst>
                  <a:path w="339" h="392">
                    <a:moveTo>
                      <a:pt x="0" y="196"/>
                    </a:moveTo>
                    <a:lnTo>
                      <a:pt x="339" y="392"/>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5" name="Freeform 57"/>
              <p:cNvSpPr>
                <a:spLocks/>
              </p:cNvSpPr>
              <p:nvPr/>
            </p:nvSpPr>
            <p:spPr bwMode="auto">
              <a:xfrm>
                <a:off x="5481638" y="2346325"/>
                <a:ext cx="541338" cy="619125"/>
              </a:xfrm>
              <a:custGeom>
                <a:avLst/>
                <a:gdLst>
                  <a:gd name="T0" fmla="*/ 0 w 341"/>
                  <a:gd name="T1" fmla="*/ 196 h 390"/>
                  <a:gd name="T2" fmla="*/ 341 w 341"/>
                  <a:gd name="T3" fmla="*/ 390 h 390"/>
                  <a:gd name="T4" fmla="*/ 339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86" name="Freeform 78"/>
              <p:cNvSpPr>
                <a:spLocks/>
              </p:cNvSpPr>
              <p:nvPr/>
            </p:nvSpPr>
            <p:spPr bwMode="auto">
              <a:xfrm>
                <a:off x="6022976" y="3278188"/>
                <a:ext cx="536575" cy="619125"/>
              </a:xfrm>
              <a:custGeom>
                <a:avLst/>
                <a:gdLst>
                  <a:gd name="T0" fmla="*/ 0 w 338"/>
                  <a:gd name="T1" fmla="*/ 194 h 390"/>
                  <a:gd name="T2" fmla="*/ 338 w 338"/>
                  <a:gd name="T3" fmla="*/ 390 h 390"/>
                  <a:gd name="T4" fmla="*/ 338 w 338"/>
                  <a:gd name="T5" fmla="*/ 0 h 390"/>
                  <a:gd name="T6" fmla="*/ 0 w 338"/>
                  <a:gd name="T7" fmla="*/ 194 h 390"/>
                </a:gdLst>
                <a:ahLst/>
                <a:cxnLst>
                  <a:cxn ang="0">
                    <a:pos x="T0" y="T1"/>
                  </a:cxn>
                  <a:cxn ang="0">
                    <a:pos x="T2" y="T3"/>
                  </a:cxn>
                  <a:cxn ang="0">
                    <a:pos x="T4" y="T5"/>
                  </a:cxn>
                  <a:cxn ang="0">
                    <a:pos x="T6" y="T7"/>
                  </a:cxn>
                </a:cxnLst>
                <a:rect l="0" t="0" r="r" b="b"/>
                <a:pathLst>
                  <a:path w="338" h="390">
                    <a:moveTo>
                      <a:pt x="0" y="194"/>
                    </a:moveTo>
                    <a:lnTo>
                      <a:pt x="338" y="390"/>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0" name="Group 9"/>
            <p:cNvGrpSpPr/>
            <p:nvPr/>
          </p:nvGrpSpPr>
          <p:grpSpPr>
            <a:xfrm>
              <a:off x="6441565" y="864377"/>
              <a:ext cx="5539816" cy="3727728"/>
              <a:chOff x="3870326" y="2038350"/>
              <a:chExt cx="3227388" cy="2171701"/>
            </a:xfrm>
            <a:solidFill>
              <a:schemeClr val="bg1">
                <a:lumMod val="85000"/>
                <a:alpha val="5000"/>
              </a:schemeClr>
            </a:solidFill>
          </p:grpSpPr>
          <p:sp>
            <p:nvSpPr>
              <p:cNvPr id="76" name="Freeform 34"/>
              <p:cNvSpPr>
                <a:spLocks/>
              </p:cNvSpPr>
              <p:nvPr/>
            </p:nvSpPr>
            <p:spPr bwMode="auto">
              <a:xfrm>
                <a:off x="4945063" y="2038350"/>
                <a:ext cx="536575" cy="619125"/>
              </a:xfrm>
              <a:custGeom>
                <a:avLst/>
                <a:gdLst>
                  <a:gd name="T0" fmla="*/ 0 w 338"/>
                  <a:gd name="T1" fmla="*/ 194 h 390"/>
                  <a:gd name="T2" fmla="*/ 338 w 338"/>
                  <a:gd name="T3" fmla="*/ 390 h 390"/>
                  <a:gd name="T4" fmla="*/ 338 w 338"/>
                  <a:gd name="T5" fmla="*/ 0 h 390"/>
                  <a:gd name="T6" fmla="*/ 0 w 338"/>
                  <a:gd name="T7" fmla="*/ 194 h 390"/>
                </a:gdLst>
                <a:ahLst/>
                <a:cxnLst>
                  <a:cxn ang="0">
                    <a:pos x="T0" y="T1"/>
                  </a:cxn>
                  <a:cxn ang="0">
                    <a:pos x="T2" y="T3"/>
                  </a:cxn>
                  <a:cxn ang="0">
                    <a:pos x="T4" y="T5"/>
                  </a:cxn>
                  <a:cxn ang="0">
                    <a:pos x="T6" y="T7"/>
                  </a:cxn>
                </a:cxnLst>
                <a:rect l="0" t="0" r="r" b="b"/>
                <a:pathLst>
                  <a:path w="338" h="390">
                    <a:moveTo>
                      <a:pt x="0" y="194"/>
                    </a:moveTo>
                    <a:lnTo>
                      <a:pt x="338" y="390"/>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7" name="Freeform 53"/>
              <p:cNvSpPr>
                <a:spLocks/>
              </p:cNvSpPr>
              <p:nvPr/>
            </p:nvSpPr>
            <p:spPr bwMode="auto">
              <a:xfrm>
                <a:off x="6559551" y="2965450"/>
                <a:ext cx="538163" cy="620713"/>
              </a:xfrm>
              <a:custGeom>
                <a:avLst/>
                <a:gdLst>
                  <a:gd name="T0" fmla="*/ 0 w 339"/>
                  <a:gd name="T1" fmla="*/ 197 h 391"/>
                  <a:gd name="T2" fmla="*/ 339 w 339"/>
                  <a:gd name="T3" fmla="*/ 391 h 391"/>
                  <a:gd name="T4" fmla="*/ 339 w 339"/>
                  <a:gd name="T5" fmla="*/ 0 h 391"/>
                  <a:gd name="T6" fmla="*/ 0 w 339"/>
                  <a:gd name="T7" fmla="*/ 197 h 391"/>
                </a:gdLst>
                <a:ahLst/>
                <a:cxnLst>
                  <a:cxn ang="0">
                    <a:pos x="T0" y="T1"/>
                  </a:cxn>
                  <a:cxn ang="0">
                    <a:pos x="T2" y="T3"/>
                  </a:cxn>
                  <a:cxn ang="0">
                    <a:pos x="T4" y="T5"/>
                  </a:cxn>
                  <a:cxn ang="0">
                    <a:pos x="T6" y="T7"/>
                  </a:cxn>
                </a:cxnLst>
                <a:rect l="0" t="0" r="r" b="b"/>
                <a:pathLst>
                  <a:path w="339" h="391">
                    <a:moveTo>
                      <a:pt x="0" y="197"/>
                    </a:moveTo>
                    <a:lnTo>
                      <a:pt x="339" y="391"/>
                    </a:lnTo>
                    <a:lnTo>
                      <a:pt x="339"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8" name="Freeform 69"/>
              <p:cNvSpPr>
                <a:spLocks/>
              </p:cNvSpPr>
              <p:nvPr/>
            </p:nvSpPr>
            <p:spPr bwMode="auto">
              <a:xfrm>
                <a:off x="3870326" y="2349500"/>
                <a:ext cx="536575" cy="620713"/>
              </a:xfrm>
              <a:custGeom>
                <a:avLst/>
                <a:gdLst>
                  <a:gd name="T0" fmla="*/ 0 w 338"/>
                  <a:gd name="T1" fmla="*/ 391 h 391"/>
                  <a:gd name="T2" fmla="*/ 0 w 338"/>
                  <a:gd name="T3" fmla="*/ 0 h 391"/>
                  <a:gd name="T4" fmla="*/ 338 w 338"/>
                  <a:gd name="T5" fmla="*/ 194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4"/>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9" name="Freeform 79"/>
              <p:cNvSpPr>
                <a:spLocks/>
              </p:cNvSpPr>
              <p:nvPr/>
            </p:nvSpPr>
            <p:spPr bwMode="auto">
              <a:xfrm>
                <a:off x="5486401" y="3586163"/>
                <a:ext cx="536575" cy="623888"/>
              </a:xfrm>
              <a:custGeom>
                <a:avLst/>
                <a:gdLst>
                  <a:gd name="T0" fmla="*/ 0 w 338"/>
                  <a:gd name="T1" fmla="*/ 196 h 393"/>
                  <a:gd name="T2" fmla="*/ 338 w 338"/>
                  <a:gd name="T3" fmla="*/ 393 h 393"/>
                  <a:gd name="T4" fmla="*/ 338 w 338"/>
                  <a:gd name="T5" fmla="*/ 0 h 393"/>
                  <a:gd name="T6" fmla="*/ 0 w 338"/>
                  <a:gd name="T7" fmla="*/ 196 h 393"/>
                </a:gdLst>
                <a:ahLst/>
                <a:cxnLst>
                  <a:cxn ang="0">
                    <a:pos x="T0" y="T1"/>
                  </a:cxn>
                  <a:cxn ang="0">
                    <a:pos x="T2" y="T3"/>
                  </a:cxn>
                  <a:cxn ang="0">
                    <a:pos x="T4" y="T5"/>
                  </a:cxn>
                  <a:cxn ang="0">
                    <a:pos x="T6" y="T7"/>
                  </a:cxn>
                </a:cxnLst>
                <a:rect l="0" t="0" r="r" b="b"/>
                <a:pathLst>
                  <a:path w="338" h="393">
                    <a:moveTo>
                      <a:pt x="0" y="196"/>
                    </a:moveTo>
                    <a:lnTo>
                      <a:pt x="338" y="393"/>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1" name="Group 10"/>
            <p:cNvGrpSpPr/>
            <p:nvPr/>
          </p:nvGrpSpPr>
          <p:grpSpPr>
            <a:xfrm>
              <a:off x="6441565" y="-206525"/>
              <a:ext cx="5539816" cy="4790456"/>
              <a:chOff x="3870326" y="1414463"/>
              <a:chExt cx="3227388" cy="2790825"/>
            </a:xfrm>
            <a:solidFill>
              <a:schemeClr val="bg1">
                <a:lumMod val="75000"/>
                <a:alpha val="5000"/>
              </a:schemeClr>
            </a:solidFill>
          </p:grpSpPr>
          <p:sp>
            <p:nvSpPr>
              <p:cNvPr id="69" name="Freeform 16"/>
              <p:cNvSpPr>
                <a:spLocks/>
              </p:cNvSpPr>
              <p:nvPr/>
            </p:nvSpPr>
            <p:spPr bwMode="auto">
              <a:xfrm>
                <a:off x="3870326" y="2970213"/>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0" name="Freeform 20"/>
              <p:cNvSpPr>
                <a:spLocks/>
              </p:cNvSpPr>
              <p:nvPr/>
            </p:nvSpPr>
            <p:spPr bwMode="auto">
              <a:xfrm>
                <a:off x="6559551" y="2654300"/>
                <a:ext cx="538163" cy="623888"/>
              </a:xfrm>
              <a:custGeom>
                <a:avLst/>
                <a:gdLst>
                  <a:gd name="T0" fmla="*/ 0 w 339"/>
                  <a:gd name="T1" fmla="*/ 393 h 393"/>
                  <a:gd name="T2" fmla="*/ 0 w 339"/>
                  <a:gd name="T3" fmla="*/ 0 h 393"/>
                  <a:gd name="T4" fmla="*/ 339 w 339"/>
                  <a:gd name="T5" fmla="*/ 196 h 393"/>
                  <a:gd name="T6" fmla="*/ 0 w 339"/>
                  <a:gd name="T7" fmla="*/ 393 h 393"/>
                </a:gdLst>
                <a:ahLst/>
                <a:cxnLst>
                  <a:cxn ang="0">
                    <a:pos x="T0" y="T1"/>
                  </a:cxn>
                  <a:cxn ang="0">
                    <a:pos x="T2" y="T3"/>
                  </a:cxn>
                  <a:cxn ang="0">
                    <a:pos x="T4" y="T5"/>
                  </a:cxn>
                  <a:cxn ang="0">
                    <a:pos x="T6" y="T7"/>
                  </a:cxn>
                </a:cxnLst>
                <a:rect l="0" t="0" r="r" b="b"/>
                <a:pathLst>
                  <a:path w="339" h="393">
                    <a:moveTo>
                      <a:pt x="0" y="393"/>
                    </a:moveTo>
                    <a:lnTo>
                      <a:pt x="0" y="0"/>
                    </a:lnTo>
                    <a:lnTo>
                      <a:pt x="339" y="196"/>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1" name="Freeform 37"/>
              <p:cNvSpPr>
                <a:spLocks/>
              </p:cNvSpPr>
              <p:nvPr/>
            </p:nvSpPr>
            <p:spPr bwMode="auto">
              <a:xfrm>
                <a:off x="6559551" y="3586163"/>
                <a:ext cx="538163" cy="619125"/>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2" name="Freeform 49"/>
              <p:cNvSpPr>
                <a:spLocks/>
              </p:cNvSpPr>
              <p:nvPr/>
            </p:nvSpPr>
            <p:spPr bwMode="auto">
              <a:xfrm>
                <a:off x="6019801" y="2035175"/>
                <a:ext cx="539750" cy="619125"/>
              </a:xfrm>
              <a:custGeom>
                <a:avLst/>
                <a:gdLst>
                  <a:gd name="T0" fmla="*/ 0 w 340"/>
                  <a:gd name="T1" fmla="*/ 196 h 390"/>
                  <a:gd name="T2" fmla="*/ 340 w 340"/>
                  <a:gd name="T3" fmla="*/ 390 h 390"/>
                  <a:gd name="T4" fmla="*/ 340 w 340"/>
                  <a:gd name="T5" fmla="*/ 0 h 390"/>
                  <a:gd name="T6" fmla="*/ 0 w 340"/>
                  <a:gd name="T7" fmla="*/ 196 h 390"/>
                </a:gdLst>
                <a:ahLst/>
                <a:cxnLst>
                  <a:cxn ang="0">
                    <a:pos x="T0" y="T1"/>
                  </a:cxn>
                  <a:cxn ang="0">
                    <a:pos x="T2" y="T3"/>
                  </a:cxn>
                  <a:cxn ang="0">
                    <a:pos x="T4" y="T5"/>
                  </a:cxn>
                  <a:cxn ang="0">
                    <a:pos x="T6" y="T7"/>
                  </a:cxn>
                </a:cxnLst>
                <a:rect l="0" t="0" r="r" b="b"/>
                <a:pathLst>
                  <a:path w="340" h="390">
                    <a:moveTo>
                      <a:pt x="0" y="196"/>
                    </a:moveTo>
                    <a:lnTo>
                      <a:pt x="340" y="390"/>
                    </a:lnTo>
                    <a:lnTo>
                      <a:pt x="340"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3" name="Freeform 62"/>
              <p:cNvSpPr>
                <a:spLocks/>
              </p:cNvSpPr>
              <p:nvPr/>
            </p:nvSpPr>
            <p:spPr bwMode="auto">
              <a:xfrm>
                <a:off x="4945063" y="2657475"/>
                <a:ext cx="541338" cy="620713"/>
              </a:xfrm>
              <a:custGeom>
                <a:avLst/>
                <a:gdLst>
                  <a:gd name="T0" fmla="*/ 0 w 341"/>
                  <a:gd name="T1" fmla="*/ 197 h 391"/>
                  <a:gd name="T2" fmla="*/ 341 w 341"/>
                  <a:gd name="T3" fmla="*/ 391 h 391"/>
                  <a:gd name="T4" fmla="*/ 338 w 341"/>
                  <a:gd name="T5" fmla="*/ 0 h 391"/>
                  <a:gd name="T6" fmla="*/ 0 w 341"/>
                  <a:gd name="T7" fmla="*/ 197 h 391"/>
                </a:gdLst>
                <a:ahLst/>
                <a:cxnLst>
                  <a:cxn ang="0">
                    <a:pos x="T0" y="T1"/>
                  </a:cxn>
                  <a:cxn ang="0">
                    <a:pos x="T2" y="T3"/>
                  </a:cxn>
                  <a:cxn ang="0">
                    <a:pos x="T4" y="T5"/>
                  </a:cxn>
                  <a:cxn ang="0">
                    <a:pos x="T6" y="T7"/>
                  </a:cxn>
                </a:cxnLst>
                <a:rect l="0" t="0" r="r" b="b"/>
                <a:pathLst>
                  <a:path w="341" h="391">
                    <a:moveTo>
                      <a:pt x="0" y="197"/>
                    </a:moveTo>
                    <a:lnTo>
                      <a:pt x="341"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4" name="Freeform 66"/>
              <p:cNvSpPr>
                <a:spLocks/>
              </p:cNvSpPr>
              <p:nvPr/>
            </p:nvSpPr>
            <p:spPr bwMode="auto">
              <a:xfrm>
                <a:off x="4406901" y="2038350"/>
                <a:ext cx="538163" cy="619125"/>
              </a:xfrm>
              <a:custGeom>
                <a:avLst/>
                <a:gdLst>
                  <a:gd name="T0" fmla="*/ 0 w 339"/>
                  <a:gd name="T1" fmla="*/ 390 h 390"/>
                  <a:gd name="T2" fmla="*/ 0 w 339"/>
                  <a:gd name="T3" fmla="*/ 0 h 390"/>
                  <a:gd name="T4" fmla="*/ 339 w 339"/>
                  <a:gd name="T5" fmla="*/ 194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75" name="Freeform 68"/>
              <p:cNvSpPr>
                <a:spLocks/>
              </p:cNvSpPr>
              <p:nvPr/>
            </p:nvSpPr>
            <p:spPr bwMode="auto">
              <a:xfrm>
                <a:off x="4945063" y="1414463"/>
                <a:ext cx="536575" cy="623888"/>
              </a:xfrm>
              <a:custGeom>
                <a:avLst/>
                <a:gdLst>
                  <a:gd name="T0" fmla="*/ 0 w 338"/>
                  <a:gd name="T1" fmla="*/ 196 h 393"/>
                  <a:gd name="T2" fmla="*/ 338 w 338"/>
                  <a:gd name="T3" fmla="*/ 393 h 393"/>
                  <a:gd name="T4" fmla="*/ 338 w 338"/>
                  <a:gd name="T5" fmla="*/ 0 h 393"/>
                  <a:gd name="T6" fmla="*/ 0 w 338"/>
                  <a:gd name="T7" fmla="*/ 196 h 393"/>
                </a:gdLst>
                <a:ahLst/>
                <a:cxnLst>
                  <a:cxn ang="0">
                    <a:pos x="T0" y="T1"/>
                  </a:cxn>
                  <a:cxn ang="0">
                    <a:pos x="T2" y="T3"/>
                  </a:cxn>
                  <a:cxn ang="0">
                    <a:pos x="T4" y="T5"/>
                  </a:cxn>
                  <a:cxn ang="0">
                    <a:pos x="T6" y="T7"/>
                  </a:cxn>
                </a:cxnLst>
                <a:rect l="0" t="0" r="r" b="b"/>
                <a:pathLst>
                  <a:path w="338" h="393">
                    <a:moveTo>
                      <a:pt x="0" y="196"/>
                    </a:moveTo>
                    <a:lnTo>
                      <a:pt x="338" y="393"/>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2" name="Group 11"/>
            <p:cNvGrpSpPr/>
            <p:nvPr/>
          </p:nvGrpSpPr>
          <p:grpSpPr>
            <a:xfrm>
              <a:off x="6441565" y="327564"/>
              <a:ext cx="6460846" cy="5327270"/>
              <a:chOff x="3870326" y="1725613"/>
              <a:chExt cx="3763962" cy="3103562"/>
            </a:xfrm>
            <a:solidFill>
              <a:schemeClr val="bg1">
                <a:lumMod val="65000"/>
                <a:alpha val="5000"/>
              </a:schemeClr>
            </a:solidFill>
          </p:grpSpPr>
          <p:sp>
            <p:nvSpPr>
              <p:cNvPr id="62" name="Freeform 15"/>
              <p:cNvSpPr>
                <a:spLocks/>
              </p:cNvSpPr>
              <p:nvPr/>
            </p:nvSpPr>
            <p:spPr bwMode="auto">
              <a:xfrm>
                <a:off x="3870326" y="2657475"/>
                <a:ext cx="536575" cy="620713"/>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3" name="Freeform 26"/>
              <p:cNvSpPr>
                <a:spLocks/>
              </p:cNvSpPr>
              <p:nvPr/>
            </p:nvSpPr>
            <p:spPr bwMode="auto">
              <a:xfrm>
                <a:off x="4411663" y="3589338"/>
                <a:ext cx="536575" cy="620713"/>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4" name="Freeform 33"/>
              <p:cNvSpPr>
                <a:spLocks/>
              </p:cNvSpPr>
              <p:nvPr/>
            </p:nvSpPr>
            <p:spPr bwMode="auto">
              <a:xfrm>
                <a:off x="5486401" y="3278188"/>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5" name="Freeform 36"/>
              <p:cNvSpPr>
                <a:spLocks/>
              </p:cNvSpPr>
              <p:nvPr/>
            </p:nvSpPr>
            <p:spPr bwMode="auto">
              <a:xfrm>
                <a:off x="7097713" y="3586163"/>
                <a:ext cx="536575" cy="619125"/>
              </a:xfrm>
              <a:custGeom>
                <a:avLst/>
                <a:gdLst>
                  <a:gd name="T0" fmla="*/ 0 w 338"/>
                  <a:gd name="T1" fmla="*/ 390 h 390"/>
                  <a:gd name="T2" fmla="*/ 0 w 338"/>
                  <a:gd name="T3" fmla="*/ 0 h 390"/>
                  <a:gd name="T4" fmla="*/ 338 w 338"/>
                  <a:gd name="T5" fmla="*/ 196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6" name="Freeform 39"/>
              <p:cNvSpPr>
                <a:spLocks/>
              </p:cNvSpPr>
              <p:nvPr/>
            </p:nvSpPr>
            <p:spPr bwMode="auto">
              <a:xfrm>
                <a:off x="6022976" y="4210050"/>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7" name="Freeform 48"/>
              <p:cNvSpPr>
                <a:spLocks/>
              </p:cNvSpPr>
              <p:nvPr/>
            </p:nvSpPr>
            <p:spPr bwMode="auto">
              <a:xfrm>
                <a:off x="6559551" y="2035175"/>
                <a:ext cx="538163" cy="619125"/>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8" name="Freeform 65"/>
              <p:cNvSpPr>
                <a:spLocks/>
              </p:cNvSpPr>
              <p:nvPr/>
            </p:nvSpPr>
            <p:spPr bwMode="auto">
              <a:xfrm>
                <a:off x="4945063" y="1725613"/>
                <a:ext cx="536575" cy="620713"/>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dirty="0"/>
              </a:p>
            </p:txBody>
          </p:sp>
        </p:grpSp>
        <p:grpSp>
          <p:nvGrpSpPr>
            <p:cNvPr id="13" name="Group 12"/>
            <p:cNvGrpSpPr/>
            <p:nvPr/>
          </p:nvGrpSpPr>
          <p:grpSpPr>
            <a:xfrm>
              <a:off x="5520533" y="-735166"/>
              <a:ext cx="7381879" cy="6398174"/>
              <a:chOff x="3333751" y="1106488"/>
              <a:chExt cx="4300537" cy="3727450"/>
            </a:xfrm>
            <a:solidFill>
              <a:schemeClr val="tx1">
                <a:lumMod val="50000"/>
                <a:lumOff val="50000"/>
                <a:alpha val="1000"/>
              </a:schemeClr>
            </a:solidFill>
          </p:grpSpPr>
          <p:sp>
            <p:nvSpPr>
              <p:cNvPr id="52" name="Freeform 7"/>
              <p:cNvSpPr>
                <a:spLocks/>
              </p:cNvSpPr>
              <p:nvPr/>
            </p:nvSpPr>
            <p:spPr bwMode="auto">
              <a:xfrm>
                <a:off x="6556376" y="1414463"/>
                <a:ext cx="541338" cy="620713"/>
              </a:xfrm>
              <a:custGeom>
                <a:avLst/>
                <a:gdLst>
                  <a:gd name="T0" fmla="*/ 2 w 341"/>
                  <a:gd name="T1" fmla="*/ 391 h 391"/>
                  <a:gd name="T2" fmla="*/ 0 w 341"/>
                  <a:gd name="T3" fmla="*/ 0 h 391"/>
                  <a:gd name="T4" fmla="*/ 341 w 341"/>
                  <a:gd name="T5" fmla="*/ 194 h 391"/>
                  <a:gd name="T6" fmla="*/ 2 w 341"/>
                  <a:gd name="T7" fmla="*/ 391 h 391"/>
                </a:gdLst>
                <a:ahLst/>
                <a:cxnLst>
                  <a:cxn ang="0">
                    <a:pos x="T0" y="T1"/>
                  </a:cxn>
                  <a:cxn ang="0">
                    <a:pos x="T2" y="T3"/>
                  </a:cxn>
                  <a:cxn ang="0">
                    <a:pos x="T4" y="T5"/>
                  </a:cxn>
                  <a:cxn ang="0">
                    <a:pos x="T6" y="T7"/>
                  </a:cxn>
                </a:cxnLst>
                <a:rect l="0" t="0" r="r" b="b"/>
                <a:pathLst>
                  <a:path w="341" h="391">
                    <a:moveTo>
                      <a:pt x="2" y="391"/>
                    </a:moveTo>
                    <a:lnTo>
                      <a:pt x="0" y="0"/>
                    </a:lnTo>
                    <a:lnTo>
                      <a:pt x="341" y="194"/>
                    </a:lnTo>
                    <a:lnTo>
                      <a:pt x="2"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3" name="Freeform 13"/>
              <p:cNvSpPr>
                <a:spLocks/>
              </p:cNvSpPr>
              <p:nvPr/>
            </p:nvSpPr>
            <p:spPr bwMode="auto">
              <a:xfrm>
                <a:off x="4945063" y="1106488"/>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4" name="Freeform 22"/>
              <p:cNvSpPr>
                <a:spLocks/>
              </p:cNvSpPr>
              <p:nvPr/>
            </p:nvSpPr>
            <p:spPr bwMode="auto">
              <a:xfrm>
                <a:off x="6022976" y="2965450"/>
                <a:ext cx="536575" cy="620713"/>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5" name="Freeform 30"/>
              <p:cNvSpPr>
                <a:spLocks/>
              </p:cNvSpPr>
              <p:nvPr/>
            </p:nvSpPr>
            <p:spPr bwMode="auto">
              <a:xfrm>
                <a:off x="3870326" y="4210050"/>
                <a:ext cx="541338" cy="623888"/>
              </a:xfrm>
              <a:custGeom>
                <a:avLst/>
                <a:gdLst>
                  <a:gd name="T0" fmla="*/ 2 w 341"/>
                  <a:gd name="T1" fmla="*/ 393 h 393"/>
                  <a:gd name="T2" fmla="*/ 0 w 341"/>
                  <a:gd name="T3" fmla="*/ 0 h 393"/>
                  <a:gd name="T4" fmla="*/ 341 w 341"/>
                  <a:gd name="T5" fmla="*/ 196 h 393"/>
                  <a:gd name="T6" fmla="*/ 2 w 341"/>
                  <a:gd name="T7" fmla="*/ 393 h 393"/>
                </a:gdLst>
                <a:ahLst/>
                <a:cxnLst>
                  <a:cxn ang="0">
                    <a:pos x="T0" y="T1"/>
                  </a:cxn>
                  <a:cxn ang="0">
                    <a:pos x="T2" y="T3"/>
                  </a:cxn>
                  <a:cxn ang="0">
                    <a:pos x="T4" y="T5"/>
                  </a:cxn>
                  <a:cxn ang="0">
                    <a:pos x="T6" y="T7"/>
                  </a:cxn>
                </a:cxnLst>
                <a:rect l="0" t="0" r="r" b="b"/>
                <a:pathLst>
                  <a:path w="341" h="393">
                    <a:moveTo>
                      <a:pt x="2" y="393"/>
                    </a:moveTo>
                    <a:lnTo>
                      <a:pt x="0" y="0"/>
                    </a:lnTo>
                    <a:lnTo>
                      <a:pt x="341" y="196"/>
                    </a:lnTo>
                    <a:lnTo>
                      <a:pt x="2"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6" name="Freeform 35"/>
              <p:cNvSpPr>
                <a:spLocks/>
              </p:cNvSpPr>
              <p:nvPr/>
            </p:nvSpPr>
            <p:spPr bwMode="auto">
              <a:xfrm>
                <a:off x="7097713" y="3273425"/>
                <a:ext cx="536575" cy="623888"/>
              </a:xfrm>
              <a:custGeom>
                <a:avLst/>
                <a:gdLst>
                  <a:gd name="T0" fmla="*/ 0 w 338"/>
                  <a:gd name="T1" fmla="*/ 197 h 393"/>
                  <a:gd name="T2" fmla="*/ 338 w 338"/>
                  <a:gd name="T3" fmla="*/ 393 h 393"/>
                  <a:gd name="T4" fmla="*/ 338 w 338"/>
                  <a:gd name="T5" fmla="*/ 0 h 393"/>
                  <a:gd name="T6" fmla="*/ 0 w 338"/>
                  <a:gd name="T7" fmla="*/ 197 h 393"/>
                </a:gdLst>
                <a:ahLst/>
                <a:cxnLst>
                  <a:cxn ang="0">
                    <a:pos x="T0" y="T1"/>
                  </a:cxn>
                  <a:cxn ang="0">
                    <a:pos x="T2" y="T3"/>
                  </a:cxn>
                  <a:cxn ang="0">
                    <a:pos x="T4" y="T5"/>
                  </a:cxn>
                  <a:cxn ang="0">
                    <a:pos x="T6" y="T7"/>
                  </a:cxn>
                </a:cxnLst>
                <a:rect l="0" t="0" r="r" b="b"/>
                <a:pathLst>
                  <a:path w="338" h="393">
                    <a:moveTo>
                      <a:pt x="0" y="197"/>
                    </a:moveTo>
                    <a:lnTo>
                      <a:pt x="338" y="393"/>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7" name="Freeform 52"/>
              <p:cNvSpPr>
                <a:spLocks/>
              </p:cNvSpPr>
              <p:nvPr/>
            </p:nvSpPr>
            <p:spPr bwMode="auto">
              <a:xfrm>
                <a:off x="7097713" y="2965450"/>
                <a:ext cx="536575" cy="620713"/>
              </a:xfrm>
              <a:custGeom>
                <a:avLst/>
                <a:gdLst>
                  <a:gd name="T0" fmla="*/ 0 w 338"/>
                  <a:gd name="T1" fmla="*/ 391 h 391"/>
                  <a:gd name="T2" fmla="*/ 0 w 338"/>
                  <a:gd name="T3" fmla="*/ 0 h 391"/>
                  <a:gd name="T4" fmla="*/ 338 w 338"/>
                  <a:gd name="T5" fmla="*/ 194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4"/>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8" name="Freeform 54"/>
              <p:cNvSpPr>
                <a:spLocks/>
              </p:cNvSpPr>
              <p:nvPr/>
            </p:nvSpPr>
            <p:spPr bwMode="auto">
              <a:xfrm>
                <a:off x="6019801" y="2346325"/>
                <a:ext cx="539750" cy="619125"/>
              </a:xfrm>
              <a:custGeom>
                <a:avLst/>
                <a:gdLst>
                  <a:gd name="T0" fmla="*/ 2 w 340"/>
                  <a:gd name="T1" fmla="*/ 390 h 390"/>
                  <a:gd name="T2" fmla="*/ 0 w 340"/>
                  <a:gd name="T3" fmla="*/ 0 h 390"/>
                  <a:gd name="T4" fmla="*/ 340 w 340"/>
                  <a:gd name="T5" fmla="*/ 194 h 390"/>
                  <a:gd name="T6" fmla="*/ 2 w 340"/>
                  <a:gd name="T7" fmla="*/ 390 h 390"/>
                </a:gdLst>
                <a:ahLst/>
                <a:cxnLst>
                  <a:cxn ang="0">
                    <a:pos x="T0" y="T1"/>
                  </a:cxn>
                  <a:cxn ang="0">
                    <a:pos x="T2" y="T3"/>
                  </a:cxn>
                  <a:cxn ang="0">
                    <a:pos x="T4" y="T5"/>
                  </a:cxn>
                  <a:cxn ang="0">
                    <a:pos x="T6" y="T7"/>
                  </a:cxn>
                </a:cxnLst>
                <a:rect l="0" t="0" r="r" b="b"/>
                <a:pathLst>
                  <a:path w="340" h="390">
                    <a:moveTo>
                      <a:pt x="2" y="390"/>
                    </a:moveTo>
                    <a:lnTo>
                      <a:pt x="0" y="0"/>
                    </a:lnTo>
                    <a:lnTo>
                      <a:pt x="340" y="194"/>
                    </a:lnTo>
                    <a:lnTo>
                      <a:pt x="2"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9" name="Freeform 60"/>
              <p:cNvSpPr>
                <a:spLocks/>
              </p:cNvSpPr>
              <p:nvPr/>
            </p:nvSpPr>
            <p:spPr bwMode="auto">
              <a:xfrm>
                <a:off x="4406901" y="2970213"/>
                <a:ext cx="541338" cy="619125"/>
              </a:xfrm>
              <a:custGeom>
                <a:avLst/>
                <a:gdLst>
                  <a:gd name="T0" fmla="*/ 0 w 341"/>
                  <a:gd name="T1" fmla="*/ 194 h 390"/>
                  <a:gd name="T2" fmla="*/ 341 w 341"/>
                  <a:gd name="T3" fmla="*/ 390 h 390"/>
                  <a:gd name="T4" fmla="*/ 339 w 341"/>
                  <a:gd name="T5" fmla="*/ 0 h 390"/>
                  <a:gd name="T6" fmla="*/ 0 w 341"/>
                  <a:gd name="T7" fmla="*/ 194 h 390"/>
                </a:gdLst>
                <a:ahLst/>
                <a:cxnLst>
                  <a:cxn ang="0">
                    <a:pos x="T0" y="T1"/>
                  </a:cxn>
                  <a:cxn ang="0">
                    <a:pos x="T2" y="T3"/>
                  </a:cxn>
                  <a:cxn ang="0">
                    <a:pos x="T4" y="T5"/>
                  </a:cxn>
                  <a:cxn ang="0">
                    <a:pos x="T6" y="T7"/>
                  </a:cxn>
                </a:cxnLst>
                <a:rect l="0" t="0" r="r" b="b"/>
                <a:pathLst>
                  <a:path w="341" h="390">
                    <a:moveTo>
                      <a:pt x="0" y="194"/>
                    </a:moveTo>
                    <a:lnTo>
                      <a:pt x="341" y="390"/>
                    </a:lnTo>
                    <a:lnTo>
                      <a:pt x="339"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0" name="Freeform 71"/>
              <p:cNvSpPr>
                <a:spLocks/>
              </p:cNvSpPr>
              <p:nvPr/>
            </p:nvSpPr>
            <p:spPr bwMode="auto">
              <a:xfrm>
                <a:off x="3333751" y="2349500"/>
                <a:ext cx="536575" cy="620713"/>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61" name="Freeform 73"/>
              <p:cNvSpPr>
                <a:spLocks/>
              </p:cNvSpPr>
              <p:nvPr/>
            </p:nvSpPr>
            <p:spPr bwMode="auto">
              <a:xfrm>
                <a:off x="4406901" y="1725613"/>
                <a:ext cx="538163" cy="620713"/>
              </a:xfrm>
              <a:custGeom>
                <a:avLst/>
                <a:gdLst>
                  <a:gd name="T0" fmla="*/ 0 w 339"/>
                  <a:gd name="T1" fmla="*/ 197 h 391"/>
                  <a:gd name="T2" fmla="*/ 339 w 339"/>
                  <a:gd name="T3" fmla="*/ 391 h 391"/>
                  <a:gd name="T4" fmla="*/ 339 w 339"/>
                  <a:gd name="T5" fmla="*/ 0 h 391"/>
                  <a:gd name="T6" fmla="*/ 0 w 339"/>
                  <a:gd name="T7" fmla="*/ 197 h 391"/>
                </a:gdLst>
                <a:ahLst/>
                <a:cxnLst>
                  <a:cxn ang="0">
                    <a:pos x="T0" y="T1"/>
                  </a:cxn>
                  <a:cxn ang="0">
                    <a:pos x="T2" y="T3"/>
                  </a:cxn>
                  <a:cxn ang="0">
                    <a:pos x="T4" y="T5"/>
                  </a:cxn>
                  <a:cxn ang="0">
                    <a:pos x="T6" y="T7"/>
                  </a:cxn>
                </a:cxnLst>
                <a:rect l="0" t="0" r="r" b="b"/>
                <a:pathLst>
                  <a:path w="339" h="391">
                    <a:moveTo>
                      <a:pt x="0" y="197"/>
                    </a:moveTo>
                    <a:lnTo>
                      <a:pt x="339" y="391"/>
                    </a:lnTo>
                    <a:lnTo>
                      <a:pt x="339"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4" name="Group 13"/>
            <p:cNvGrpSpPr/>
            <p:nvPr/>
          </p:nvGrpSpPr>
          <p:grpSpPr>
            <a:xfrm>
              <a:off x="5520533" y="-735166"/>
              <a:ext cx="7381879" cy="5855911"/>
              <a:chOff x="3333751" y="1106488"/>
              <a:chExt cx="4300537" cy="3411538"/>
            </a:xfrm>
            <a:solidFill>
              <a:schemeClr val="tx1">
                <a:lumMod val="65000"/>
                <a:lumOff val="35000"/>
                <a:alpha val="1000"/>
              </a:schemeClr>
            </a:solidFill>
          </p:grpSpPr>
          <p:sp>
            <p:nvSpPr>
              <p:cNvPr id="44" name="Freeform 9"/>
              <p:cNvSpPr>
                <a:spLocks/>
              </p:cNvSpPr>
              <p:nvPr/>
            </p:nvSpPr>
            <p:spPr bwMode="auto">
              <a:xfrm>
                <a:off x="6019801" y="1725613"/>
                <a:ext cx="539750" cy="620713"/>
              </a:xfrm>
              <a:custGeom>
                <a:avLst/>
                <a:gdLst>
                  <a:gd name="T0" fmla="*/ 0 w 340"/>
                  <a:gd name="T1" fmla="*/ 391 h 391"/>
                  <a:gd name="T2" fmla="*/ 0 w 340"/>
                  <a:gd name="T3" fmla="*/ 0 h 391"/>
                  <a:gd name="T4" fmla="*/ 340 w 340"/>
                  <a:gd name="T5" fmla="*/ 195 h 391"/>
                  <a:gd name="T6" fmla="*/ 0 w 340"/>
                  <a:gd name="T7" fmla="*/ 391 h 391"/>
                </a:gdLst>
                <a:ahLst/>
                <a:cxnLst>
                  <a:cxn ang="0">
                    <a:pos x="T0" y="T1"/>
                  </a:cxn>
                  <a:cxn ang="0">
                    <a:pos x="T2" y="T3"/>
                  </a:cxn>
                  <a:cxn ang="0">
                    <a:pos x="T4" y="T5"/>
                  </a:cxn>
                  <a:cxn ang="0">
                    <a:pos x="T6" y="T7"/>
                  </a:cxn>
                </a:cxnLst>
                <a:rect l="0" t="0" r="r" b="b"/>
                <a:pathLst>
                  <a:path w="340" h="391">
                    <a:moveTo>
                      <a:pt x="0" y="391"/>
                    </a:moveTo>
                    <a:lnTo>
                      <a:pt x="0" y="0"/>
                    </a:lnTo>
                    <a:lnTo>
                      <a:pt x="340" y="195"/>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5" name="Freeform 10"/>
              <p:cNvSpPr>
                <a:spLocks/>
              </p:cNvSpPr>
              <p:nvPr/>
            </p:nvSpPr>
            <p:spPr bwMode="auto">
              <a:xfrm>
                <a:off x="5481638" y="1725613"/>
                <a:ext cx="538163" cy="620713"/>
              </a:xfrm>
              <a:custGeom>
                <a:avLst/>
                <a:gdLst>
                  <a:gd name="T0" fmla="*/ 0 w 339"/>
                  <a:gd name="T1" fmla="*/ 197 h 391"/>
                  <a:gd name="T2" fmla="*/ 339 w 339"/>
                  <a:gd name="T3" fmla="*/ 391 h 391"/>
                  <a:gd name="T4" fmla="*/ 339 w 339"/>
                  <a:gd name="T5" fmla="*/ 0 h 391"/>
                  <a:gd name="T6" fmla="*/ 0 w 339"/>
                  <a:gd name="T7" fmla="*/ 197 h 391"/>
                </a:gdLst>
                <a:ahLst/>
                <a:cxnLst>
                  <a:cxn ang="0">
                    <a:pos x="T0" y="T1"/>
                  </a:cxn>
                  <a:cxn ang="0">
                    <a:pos x="T2" y="T3"/>
                  </a:cxn>
                  <a:cxn ang="0">
                    <a:pos x="T4" y="T5"/>
                  </a:cxn>
                  <a:cxn ang="0">
                    <a:pos x="T6" y="T7"/>
                  </a:cxn>
                </a:cxnLst>
                <a:rect l="0" t="0" r="r" b="b"/>
                <a:pathLst>
                  <a:path w="339" h="391">
                    <a:moveTo>
                      <a:pt x="0" y="197"/>
                    </a:moveTo>
                    <a:lnTo>
                      <a:pt x="339" y="391"/>
                    </a:lnTo>
                    <a:lnTo>
                      <a:pt x="339"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6" name="Freeform 18"/>
              <p:cNvSpPr>
                <a:spLocks/>
              </p:cNvSpPr>
              <p:nvPr/>
            </p:nvSpPr>
            <p:spPr bwMode="auto">
              <a:xfrm>
                <a:off x="7097713" y="2346325"/>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7" name="Freeform 19"/>
              <p:cNvSpPr>
                <a:spLocks/>
              </p:cNvSpPr>
              <p:nvPr/>
            </p:nvSpPr>
            <p:spPr bwMode="auto">
              <a:xfrm>
                <a:off x="6559551" y="2346325"/>
                <a:ext cx="538163" cy="619125"/>
              </a:xfrm>
              <a:custGeom>
                <a:avLst/>
                <a:gdLst>
                  <a:gd name="T0" fmla="*/ 0 w 339"/>
                  <a:gd name="T1" fmla="*/ 194 h 390"/>
                  <a:gd name="T2" fmla="*/ 339 w 339"/>
                  <a:gd name="T3" fmla="*/ 390 h 390"/>
                  <a:gd name="T4" fmla="*/ 339 w 339"/>
                  <a:gd name="T5" fmla="*/ 0 h 390"/>
                  <a:gd name="T6" fmla="*/ 0 w 339"/>
                  <a:gd name="T7" fmla="*/ 194 h 390"/>
                </a:gdLst>
                <a:ahLst/>
                <a:cxnLst>
                  <a:cxn ang="0">
                    <a:pos x="T0" y="T1"/>
                  </a:cxn>
                  <a:cxn ang="0">
                    <a:pos x="T2" y="T3"/>
                  </a:cxn>
                  <a:cxn ang="0">
                    <a:pos x="T4" y="T5"/>
                  </a:cxn>
                  <a:cxn ang="0">
                    <a:pos x="T6" y="T7"/>
                  </a:cxn>
                </a:cxnLst>
                <a:rect l="0" t="0" r="r" b="b"/>
                <a:pathLst>
                  <a:path w="339" h="390">
                    <a:moveTo>
                      <a:pt x="0" y="194"/>
                    </a:moveTo>
                    <a:lnTo>
                      <a:pt x="339" y="390"/>
                    </a:lnTo>
                    <a:lnTo>
                      <a:pt x="339"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8" name="Freeform 40"/>
              <p:cNvSpPr>
                <a:spLocks/>
              </p:cNvSpPr>
              <p:nvPr/>
            </p:nvSpPr>
            <p:spPr bwMode="auto">
              <a:xfrm>
                <a:off x="6022976" y="3897313"/>
                <a:ext cx="536575" cy="620713"/>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9" name="Freeform 63"/>
              <p:cNvSpPr>
                <a:spLocks/>
              </p:cNvSpPr>
              <p:nvPr/>
            </p:nvSpPr>
            <p:spPr bwMode="auto">
              <a:xfrm>
                <a:off x="5481638" y="1106488"/>
                <a:ext cx="538163" cy="619125"/>
              </a:xfrm>
              <a:custGeom>
                <a:avLst/>
                <a:gdLst>
                  <a:gd name="T0" fmla="*/ 0 w 339"/>
                  <a:gd name="T1" fmla="*/ 194 h 390"/>
                  <a:gd name="T2" fmla="*/ 339 w 339"/>
                  <a:gd name="T3" fmla="*/ 390 h 390"/>
                  <a:gd name="T4" fmla="*/ 339 w 339"/>
                  <a:gd name="T5" fmla="*/ 0 h 390"/>
                  <a:gd name="T6" fmla="*/ 0 w 339"/>
                  <a:gd name="T7" fmla="*/ 194 h 390"/>
                </a:gdLst>
                <a:ahLst/>
                <a:cxnLst>
                  <a:cxn ang="0">
                    <a:pos x="T0" y="T1"/>
                  </a:cxn>
                  <a:cxn ang="0">
                    <a:pos x="T2" y="T3"/>
                  </a:cxn>
                  <a:cxn ang="0">
                    <a:pos x="T4" y="T5"/>
                  </a:cxn>
                  <a:cxn ang="0">
                    <a:pos x="T6" y="T7"/>
                  </a:cxn>
                </a:cxnLst>
                <a:rect l="0" t="0" r="r" b="b"/>
                <a:pathLst>
                  <a:path w="339" h="390">
                    <a:moveTo>
                      <a:pt x="0" y="194"/>
                    </a:moveTo>
                    <a:lnTo>
                      <a:pt x="339" y="390"/>
                    </a:lnTo>
                    <a:lnTo>
                      <a:pt x="339"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0" name="Freeform 70"/>
              <p:cNvSpPr>
                <a:spLocks/>
              </p:cNvSpPr>
              <p:nvPr/>
            </p:nvSpPr>
            <p:spPr bwMode="auto">
              <a:xfrm>
                <a:off x="3333751" y="2657475"/>
                <a:ext cx="536575" cy="623888"/>
              </a:xfrm>
              <a:custGeom>
                <a:avLst/>
                <a:gdLst>
                  <a:gd name="T0" fmla="*/ 0 w 338"/>
                  <a:gd name="T1" fmla="*/ 393 h 393"/>
                  <a:gd name="T2" fmla="*/ 0 w 338"/>
                  <a:gd name="T3" fmla="*/ 0 h 393"/>
                  <a:gd name="T4" fmla="*/ 338 w 338"/>
                  <a:gd name="T5" fmla="*/ 197 h 393"/>
                  <a:gd name="T6" fmla="*/ 0 w 338"/>
                  <a:gd name="T7" fmla="*/ 393 h 393"/>
                </a:gdLst>
                <a:ahLst/>
                <a:cxnLst>
                  <a:cxn ang="0">
                    <a:pos x="T0" y="T1"/>
                  </a:cxn>
                  <a:cxn ang="0">
                    <a:pos x="T2" y="T3"/>
                  </a:cxn>
                  <a:cxn ang="0">
                    <a:pos x="T4" y="T5"/>
                  </a:cxn>
                  <a:cxn ang="0">
                    <a:pos x="T6" y="T7"/>
                  </a:cxn>
                </a:cxnLst>
                <a:rect l="0" t="0" r="r" b="b"/>
                <a:pathLst>
                  <a:path w="338" h="393">
                    <a:moveTo>
                      <a:pt x="0" y="393"/>
                    </a:moveTo>
                    <a:lnTo>
                      <a:pt x="0" y="0"/>
                    </a:lnTo>
                    <a:lnTo>
                      <a:pt x="338" y="197"/>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51" name="Freeform 74"/>
              <p:cNvSpPr>
                <a:spLocks/>
              </p:cNvSpPr>
              <p:nvPr/>
            </p:nvSpPr>
            <p:spPr bwMode="auto">
              <a:xfrm>
                <a:off x="6022976" y="3586163"/>
                <a:ext cx="536575" cy="623888"/>
              </a:xfrm>
              <a:custGeom>
                <a:avLst/>
                <a:gdLst>
                  <a:gd name="T0" fmla="*/ 0 w 338"/>
                  <a:gd name="T1" fmla="*/ 393 h 393"/>
                  <a:gd name="T2" fmla="*/ 0 w 338"/>
                  <a:gd name="T3" fmla="*/ 0 h 393"/>
                  <a:gd name="T4" fmla="*/ 338 w 338"/>
                  <a:gd name="T5" fmla="*/ 196 h 393"/>
                  <a:gd name="T6" fmla="*/ 0 w 338"/>
                  <a:gd name="T7" fmla="*/ 393 h 393"/>
                </a:gdLst>
                <a:ahLst/>
                <a:cxnLst>
                  <a:cxn ang="0">
                    <a:pos x="T0" y="T1"/>
                  </a:cxn>
                  <a:cxn ang="0">
                    <a:pos x="T2" y="T3"/>
                  </a:cxn>
                  <a:cxn ang="0">
                    <a:pos x="T4" y="T5"/>
                  </a:cxn>
                  <a:cxn ang="0">
                    <a:pos x="T6" y="T7"/>
                  </a:cxn>
                </a:cxnLst>
                <a:rect l="0" t="0" r="r" b="b"/>
                <a:pathLst>
                  <a:path w="338" h="393">
                    <a:moveTo>
                      <a:pt x="0" y="393"/>
                    </a:moveTo>
                    <a:lnTo>
                      <a:pt x="0" y="0"/>
                    </a:lnTo>
                    <a:lnTo>
                      <a:pt x="338" y="196"/>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5" name="Group 14"/>
            <p:cNvGrpSpPr/>
            <p:nvPr/>
          </p:nvGrpSpPr>
          <p:grpSpPr>
            <a:xfrm>
              <a:off x="6441565" y="-206525"/>
              <a:ext cx="6460846" cy="5861360"/>
              <a:chOff x="3870326" y="1414463"/>
              <a:chExt cx="3763962" cy="3414712"/>
            </a:xfrm>
            <a:solidFill>
              <a:schemeClr val="tx1">
                <a:lumMod val="75000"/>
                <a:lumOff val="25000"/>
                <a:alpha val="1000"/>
              </a:schemeClr>
            </a:solidFill>
          </p:grpSpPr>
          <p:sp>
            <p:nvSpPr>
              <p:cNvPr id="34" name="Freeform 8"/>
              <p:cNvSpPr>
                <a:spLocks/>
              </p:cNvSpPr>
              <p:nvPr/>
            </p:nvSpPr>
            <p:spPr bwMode="auto">
              <a:xfrm>
                <a:off x="6019801" y="1414463"/>
                <a:ext cx="539750" cy="620713"/>
              </a:xfrm>
              <a:custGeom>
                <a:avLst/>
                <a:gdLst>
                  <a:gd name="T0" fmla="*/ 0 w 340"/>
                  <a:gd name="T1" fmla="*/ 196 h 391"/>
                  <a:gd name="T2" fmla="*/ 340 w 340"/>
                  <a:gd name="T3" fmla="*/ 391 h 391"/>
                  <a:gd name="T4" fmla="*/ 338 w 340"/>
                  <a:gd name="T5" fmla="*/ 0 h 391"/>
                  <a:gd name="T6" fmla="*/ 0 w 340"/>
                  <a:gd name="T7" fmla="*/ 196 h 391"/>
                </a:gdLst>
                <a:ahLst/>
                <a:cxnLst>
                  <a:cxn ang="0">
                    <a:pos x="T0" y="T1"/>
                  </a:cxn>
                  <a:cxn ang="0">
                    <a:pos x="T2" y="T3"/>
                  </a:cxn>
                  <a:cxn ang="0">
                    <a:pos x="T4" y="T5"/>
                  </a:cxn>
                  <a:cxn ang="0">
                    <a:pos x="T6" y="T7"/>
                  </a:cxn>
                </a:cxnLst>
                <a:rect l="0" t="0" r="r" b="b"/>
                <a:pathLst>
                  <a:path w="340" h="391">
                    <a:moveTo>
                      <a:pt x="0" y="196"/>
                    </a:moveTo>
                    <a:lnTo>
                      <a:pt x="340" y="391"/>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5" name="Freeform 17"/>
              <p:cNvSpPr>
                <a:spLocks/>
              </p:cNvSpPr>
              <p:nvPr/>
            </p:nvSpPr>
            <p:spPr bwMode="auto">
              <a:xfrm>
                <a:off x="7097713" y="2035175"/>
                <a:ext cx="536575" cy="619125"/>
              </a:xfrm>
              <a:custGeom>
                <a:avLst/>
                <a:gdLst>
                  <a:gd name="T0" fmla="*/ 0 w 338"/>
                  <a:gd name="T1" fmla="*/ 196 h 390"/>
                  <a:gd name="T2" fmla="*/ 338 w 338"/>
                  <a:gd name="T3" fmla="*/ 390 h 390"/>
                  <a:gd name="T4" fmla="*/ 338 w 338"/>
                  <a:gd name="T5" fmla="*/ 0 h 390"/>
                  <a:gd name="T6" fmla="*/ 0 w 338"/>
                  <a:gd name="T7" fmla="*/ 196 h 390"/>
                </a:gdLst>
                <a:ahLst/>
                <a:cxnLst>
                  <a:cxn ang="0">
                    <a:pos x="T0" y="T1"/>
                  </a:cxn>
                  <a:cxn ang="0">
                    <a:pos x="T2" y="T3"/>
                  </a:cxn>
                  <a:cxn ang="0">
                    <a:pos x="T4" y="T5"/>
                  </a:cxn>
                  <a:cxn ang="0">
                    <a:pos x="T6" y="T7"/>
                  </a:cxn>
                </a:cxnLst>
                <a:rect l="0" t="0" r="r" b="b"/>
                <a:pathLst>
                  <a:path w="338" h="390">
                    <a:moveTo>
                      <a:pt x="0" y="196"/>
                    </a:moveTo>
                    <a:lnTo>
                      <a:pt x="338" y="390"/>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6" name="Freeform 24"/>
              <p:cNvSpPr>
                <a:spLocks/>
              </p:cNvSpPr>
              <p:nvPr/>
            </p:nvSpPr>
            <p:spPr bwMode="auto">
              <a:xfrm>
                <a:off x="3870326" y="1417638"/>
                <a:ext cx="536575" cy="620713"/>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7" name="Freeform 25"/>
              <p:cNvSpPr>
                <a:spLocks/>
              </p:cNvSpPr>
              <p:nvPr/>
            </p:nvSpPr>
            <p:spPr bwMode="auto">
              <a:xfrm>
                <a:off x="4948238" y="3589338"/>
                <a:ext cx="538163" cy="620713"/>
              </a:xfrm>
              <a:custGeom>
                <a:avLst/>
                <a:gdLst>
                  <a:gd name="T0" fmla="*/ 0 w 339"/>
                  <a:gd name="T1" fmla="*/ 391 h 391"/>
                  <a:gd name="T2" fmla="*/ 0 w 339"/>
                  <a:gd name="T3" fmla="*/ 0 h 391"/>
                  <a:gd name="T4" fmla="*/ 339 w 339"/>
                  <a:gd name="T5" fmla="*/ 194 h 391"/>
                  <a:gd name="T6" fmla="*/ 0 w 339"/>
                  <a:gd name="T7" fmla="*/ 391 h 391"/>
                </a:gdLst>
                <a:ahLst/>
                <a:cxnLst>
                  <a:cxn ang="0">
                    <a:pos x="T0" y="T1"/>
                  </a:cxn>
                  <a:cxn ang="0">
                    <a:pos x="T2" y="T3"/>
                  </a:cxn>
                  <a:cxn ang="0">
                    <a:pos x="T4" y="T5"/>
                  </a:cxn>
                  <a:cxn ang="0">
                    <a:pos x="T6" y="T7"/>
                  </a:cxn>
                </a:cxnLst>
                <a:rect l="0" t="0" r="r" b="b"/>
                <a:pathLst>
                  <a:path w="339" h="391">
                    <a:moveTo>
                      <a:pt x="0" y="391"/>
                    </a:moveTo>
                    <a:lnTo>
                      <a:pt x="0" y="0"/>
                    </a:lnTo>
                    <a:lnTo>
                      <a:pt x="339" y="194"/>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8" name="Freeform 27"/>
              <p:cNvSpPr>
                <a:spLocks/>
              </p:cNvSpPr>
              <p:nvPr/>
            </p:nvSpPr>
            <p:spPr bwMode="auto">
              <a:xfrm>
                <a:off x="4411663" y="3902075"/>
                <a:ext cx="536575" cy="619125"/>
              </a:xfrm>
              <a:custGeom>
                <a:avLst/>
                <a:gdLst>
                  <a:gd name="T0" fmla="*/ 0 w 338"/>
                  <a:gd name="T1" fmla="*/ 390 h 390"/>
                  <a:gd name="T2" fmla="*/ 0 w 338"/>
                  <a:gd name="T3" fmla="*/ 0 h 390"/>
                  <a:gd name="T4" fmla="*/ 338 w 338"/>
                  <a:gd name="T5" fmla="*/ 194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9" name="Freeform 28"/>
              <p:cNvSpPr>
                <a:spLocks/>
              </p:cNvSpPr>
              <p:nvPr/>
            </p:nvSpPr>
            <p:spPr bwMode="auto">
              <a:xfrm>
                <a:off x="3870326" y="3902075"/>
                <a:ext cx="541338" cy="619125"/>
              </a:xfrm>
              <a:custGeom>
                <a:avLst/>
                <a:gdLst>
                  <a:gd name="T0" fmla="*/ 0 w 341"/>
                  <a:gd name="T1" fmla="*/ 194 h 390"/>
                  <a:gd name="T2" fmla="*/ 341 w 341"/>
                  <a:gd name="T3" fmla="*/ 390 h 390"/>
                  <a:gd name="T4" fmla="*/ 341 w 341"/>
                  <a:gd name="T5" fmla="*/ 0 h 390"/>
                  <a:gd name="T6" fmla="*/ 0 w 341"/>
                  <a:gd name="T7" fmla="*/ 194 h 390"/>
                </a:gdLst>
                <a:ahLst/>
                <a:cxnLst>
                  <a:cxn ang="0">
                    <a:pos x="T0" y="T1"/>
                  </a:cxn>
                  <a:cxn ang="0">
                    <a:pos x="T2" y="T3"/>
                  </a:cxn>
                  <a:cxn ang="0">
                    <a:pos x="T4" y="T5"/>
                  </a:cxn>
                  <a:cxn ang="0">
                    <a:pos x="T6" y="T7"/>
                  </a:cxn>
                </a:cxnLst>
                <a:rect l="0" t="0" r="r" b="b"/>
                <a:pathLst>
                  <a:path w="341" h="390">
                    <a:moveTo>
                      <a:pt x="0" y="194"/>
                    </a:moveTo>
                    <a:lnTo>
                      <a:pt x="341" y="390"/>
                    </a:lnTo>
                    <a:lnTo>
                      <a:pt x="341"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0" name="Freeform 32"/>
              <p:cNvSpPr>
                <a:spLocks/>
              </p:cNvSpPr>
              <p:nvPr/>
            </p:nvSpPr>
            <p:spPr bwMode="auto">
              <a:xfrm>
                <a:off x="4945063" y="2346325"/>
                <a:ext cx="536575" cy="623888"/>
              </a:xfrm>
              <a:custGeom>
                <a:avLst/>
                <a:gdLst>
                  <a:gd name="T0" fmla="*/ 0 w 338"/>
                  <a:gd name="T1" fmla="*/ 393 h 393"/>
                  <a:gd name="T2" fmla="*/ 0 w 338"/>
                  <a:gd name="T3" fmla="*/ 0 h 393"/>
                  <a:gd name="T4" fmla="*/ 338 w 338"/>
                  <a:gd name="T5" fmla="*/ 196 h 393"/>
                  <a:gd name="T6" fmla="*/ 0 w 338"/>
                  <a:gd name="T7" fmla="*/ 393 h 393"/>
                </a:gdLst>
                <a:ahLst/>
                <a:cxnLst>
                  <a:cxn ang="0">
                    <a:pos x="T0" y="T1"/>
                  </a:cxn>
                  <a:cxn ang="0">
                    <a:pos x="T2" y="T3"/>
                  </a:cxn>
                  <a:cxn ang="0">
                    <a:pos x="T4" y="T5"/>
                  </a:cxn>
                  <a:cxn ang="0">
                    <a:pos x="T6" y="T7"/>
                  </a:cxn>
                </a:cxnLst>
                <a:rect l="0" t="0" r="r" b="b"/>
                <a:pathLst>
                  <a:path w="338" h="393">
                    <a:moveTo>
                      <a:pt x="0" y="393"/>
                    </a:moveTo>
                    <a:lnTo>
                      <a:pt x="0" y="0"/>
                    </a:lnTo>
                    <a:lnTo>
                      <a:pt x="338" y="196"/>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1" name="Freeform 56"/>
              <p:cNvSpPr>
                <a:spLocks/>
              </p:cNvSpPr>
              <p:nvPr/>
            </p:nvSpPr>
            <p:spPr bwMode="auto">
              <a:xfrm>
                <a:off x="5481638" y="2657475"/>
                <a:ext cx="541338" cy="620713"/>
              </a:xfrm>
              <a:custGeom>
                <a:avLst/>
                <a:gdLst>
                  <a:gd name="T0" fmla="*/ 3 w 341"/>
                  <a:gd name="T1" fmla="*/ 391 h 391"/>
                  <a:gd name="T2" fmla="*/ 0 w 341"/>
                  <a:gd name="T3" fmla="*/ 0 h 391"/>
                  <a:gd name="T4" fmla="*/ 341 w 341"/>
                  <a:gd name="T5" fmla="*/ 194 h 391"/>
                  <a:gd name="T6" fmla="*/ 3 w 341"/>
                  <a:gd name="T7" fmla="*/ 391 h 391"/>
                </a:gdLst>
                <a:ahLst/>
                <a:cxnLst>
                  <a:cxn ang="0">
                    <a:pos x="T0" y="T1"/>
                  </a:cxn>
                  <a:cxn ang="0">
                    <a:pos x="T2" y="T3"/>
                  </a:cxn>
                  <a:cxn ang="0">
                    <a:pos x="T4" y="T5"/>
                  </a:cxn>
                  <a:cxn ang="0">
                    <a:pos x="T6" y="T7"/>
                  </a:cxn>
                </a:cxnLst>
                <a:rect l="0" t="0" r="r" b="b"/>
                <a:pathLst>
                  <a:path w="341" h="391">
                    <a:moveTo>
                      <a:pt x="3" y="391"/>
                    </a:moveTo>
                    <a:lnTo>
                      <a:pt x="0" y="0"/>
                    </a:lnTo>
                    <a:lnTo>
                      <a:pt x="341" y="194"/>
                    </a:lnTo>
                    <a:lnTo>
                      <a:pt x="3"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2" name="Freeform 59"/>
              <p:cNvSpPr>
                <a:spLocks/>
              </p:cNvSpPr>
              <p:nvPr/>
            </p:nvSpPr>
            <p:spPr bwMode="auto">
              <a:xfrm>
                <a:off x="4948238" y="4210050"/>
                <a:ext cx="538163" cy="619125"/>
              </a:xfrm>
              <a:custGeom>
                <a:avLst/>
                <a:gdLst>
                  <a:gd name="T0" fmla="*/ 0 w 339"/>
                  <a:gd name="T1" fmla="*/ 390 h 390"/>
                  <a:gd name="T2" fmla="*/ 0 w 339"/>
                  <a:gd name="T3" fmla="*/ 0 h 390"/>
                  <a:gd name="T4" fmla="*/ 339 w 339"/>
                  <a:gd name="T5" fmla="*/ 194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4"/>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43" name="Freeform 64"/>
              <p:cNvSpPr>
                <a:spLocks/>
              </p:cNvSpPr>
              <p:nvPr/>
            </p:nvSpPr>
            <p:spPr bwMode="auto">
              <a:xfrm>
                <a:off x="5481638" y="1414463"/>
                <a:ext cx="538163" cy="623888"/>
              </a:xfrm>
              <a:custGeom>
                <a:avLst/>
                <a:gdLst>
                  <a:gd name="T0" fmla="*/ 0 w 339"/>
                  <a:gd name="T1" fmla="*/ 393 h 393"/>
                  <a:gd name="T2" fmla="*/ 0 w 339"/>
                  <a:gd name="T3" fmla="*/ 0 h 393"/>
                  <a:gd name="T4" fmla="*/ 339 w 339"/>
                  <a:gd name="T5" fmla="*/ 196 h 393"/>
                  <a:gd name="T6" fmla="*/ 0 w 339"/>
                  <a:gd name="T7" fmla="*/ 393 h 393"/>
                </a:gdLst>
                <a:ahLst/>
                <a:cxnLst>
                  <a:cxn ang="0">
                    <a:pos x="T0" y="T1"/>
                  </a:cxn>
                  <a:cxn ang="0">
                    <a:pos x="T2" y="T3"/>
                  </a:cxn>
                  <a:cxn ang="0">
                    <a:pos x="T4" y="T5"/>
                  </a:cxn>
                  <a:cxn ang="0">
                    <a:pos x="T6" y="T7"/>
                  </a:cxn>
                </a:cxnLst>
                <a:rect l="0" t="0" r="r" b="b"/>
                <a:pathLst>
                  <a:path w="339" h="393">
                    <a:moveTo>
                      <a:pt x="0" y="393"/>
                    </a:moveTo>
                    <a:lnTo>
                      <a:pt x="0" y="0"/>
                    </a:lnTo>
                    <a:lnTo>
                      <a:pt x="339" y="196"/>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6" name="Group 15"/>
            <p:cNvGrpSpPr/>
            <p:nvPr/>
          </p:nvGrpSpPr>
          <p:grpSpPr>
            <a:xfrm>
              <a:off x="6441565" y="-740615"/>
              <a:ext cx="7384604" cy="7460904"/>
              <a:chOff x="3870326" y="1103313"/>
              <a:chExt cx="4302125" cy="4346575"/>
            </a:xfrm>
            <a:solidFill>
              <a:schemeClr val="bg1">
                <a:lumMod val="50000"/>
                <a:alpha val="2000"/>
              </a:schemeClr>
            </a:solidFill>
          </p:grpSpPr>
          <p:sp>
            <p:nvSpPr>
              <p:cNvPr id="24" name="Freeform 61"/>
              <p:cNvSpPr>
                <a:spLocks/>
              </p:cNvSpPr>
              <p:nvPr/>
            </p:nvSpPr>
            <p:spPr bwMode="auto">
              <a:xfrm>
                <a:off x="5486401" y="4829175"/>
                <a:ext cx="536575" cy="620713"/>
              </a:xfrm>
              <a:custGeom>
                <a:avLst/>
                <a:gdLst>
                  <a:gd name="T0" fmla="*/ 0 w 338"/>
                  <a:gd name="T1" fmla="*/ 197 h 391"/>
                  <a:gd name="T2" fmla="*/ 338 w 338"/>
                  <a:gd name="T3" fmla="*/ 391 h 391"/>
                  <a:gd name="T4" fmla="*/ 338 w 338"/>
                  <a:gd name="T5" fmla="*/ 0 h 391"/>
                  <a:gd name="T6" fmla="*/ 0 w 338"/>
                  <a:gd name="T7" fmla="*/ 197 h 391"/>
                </a:gdLst>
                <a:ahLst/>
                <a:cxnLst>
                  <a:cxn ang="0">
                    <a:pos x="T0" y="T1"/>
                  </a:cxn>
                  <a:cxn ang="0">
                    <a:pos x="T2" y="T3"/>
                  </a:cxn>
                  <a:cxn ang="0">
                    <a:pos x="T4" y="T5"/>
                  </a:cxn>
                  <a:cxn ang="0">
                    <a:pos x="T6" y="T7"/>
                  </a:cxn>
                </a:cxnLst>
                <a:rect l="0" t="0" r="r" b="b"/>
                <a:pathLst>
                  <a:path w="338" h="391">
                    <a:moveTo>
                      <a:pt x="0" y="197"/>
                    </a:moveTo>
                    <a:lnTo>
                      <a:pt x="338" y="391"/>
                    </a:lnTo>
                    <a:lnTo>
                      <a:pt x="338"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nvGrpSpPr>
              <p:cNvPr id="25" name="Group 24"/>
              <p:cNvGrpSpPr/>
              <p:nvPr/>
            </p:nvGrpSpPr>
            <p:grpSpPr>
              <a:xfrm>
                <a:off x="3870326" y="1103313"/>
                <a:ext cx="4302125" cy="4033837"/>
                <a:chOff x="3870326" y="1103313"/>
                <a:chExt cx="4302125" cy="4033837"/>
              </a:xfrm>
              <a:grpFill/>
            </p:grpSpPr>
            <p:sp>
              <p:nvSpPr>
                <p:cNvPr id="27" name="Freeform 6"/>
                <p:cNvSpPr>
                  <a:spLocks/>
                </p:cNvSpPr>
                <p:nvPr/>
              </p:nvSpPr>
              <p:spPr bwMode="auto">
                <a:xfrm>
                  <a:off x="6556376" y="1103313"/>
                  <a:ext cx="541338" cy="619125"/>
                </a:xfrm>
                <a:custGeom>
                  <a:avLst/>
                  <a:gdLst>
                    <a:gd name="T0" fmla="*/ 0 w 341"/>
                    <a:gd name="T1" fmla="*/ 196 h 390"/>
                    <a:gd name="T2" fmla="*/ 341 w 341"/>
                    <a:gd name="T3" fmla="*/ 390 h 390"/>
                    <a:gd name="T4" fmla="*/ 338 w 341"/>
                    <a:gd name="T5" fmla="*/ 0 h 390"/>
                    <a:gd name="T6" fmla="*/ 0 w 341"/>
                    <a:gd name="T7" fmla="*/ 196 h 390"/>
                  </a:gdLst>
                  <a:ahLst/>
                  <a:cxnLst>
                    <a:cxn ang="0">
                      <a:pos x="T0" y="T1"/>
                    </a:cxn>
                    <a:cxn ang="0">
                      <a:pos x="T2" y="T3"/>
                    </a:cxn>
                    <a:cxn ang="0">
                      <a:pos x="T4" y="T5"/>
                    </a:cxn>
                    <a:cxn ang="0">
                      <a:pos x="T6" y="T7"/>
                    </a:cxn>
                  </a:cxnLst>
                  <a:rect l="0" t="0" r="r" b="b"/>
                  <a:pathLst>
                    <a:path w="341" h="390">
                      <a:moveTo>
                        <a:pt x="0" y="196"/>
                      </a:moveTo>
                      <a:lnTo>
                        <a:pt x="341" y="390"/>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28" name="Freeform 38"/>
                <p:cNvSpPr>
                  <a:spLocks/>
                </p:cNvSpPr>
                <p:nvPr/>
              </p:nvSpPr>
              <p:spPr bwMode="auto">
                <a:xfrm>
                  <a:off x="6559551" y="3897313"/>
                  <a:ext cx="538163" cy="620713"/>
                </a:xfrm>
                <a:custGeom>
                  <a:avLst/>
                  <a:gdLst>
                    <a:gd name="T0" fmla="*/ 0 w 339"/>
                    <a:gd name="T1" fmla="*/ 391 h 391"/>
                    <a:gd name="T2" fmla="*/ 0 w 339"/>
                    <a:gd name="T3" fmla="*/ 0 h 391"/>
                    <a:gd name="T4" fmla="*/ 339 w 339"/>
                    <a:gd name="T5" fmla="*/ 194 h 391"/>
                    <a:gd name="T6" fmla="*/ 0 w 339"/>
                    <a:gd name="T7" fmla="*/ 391 h 391"/>
                  </a:gdLst>
                  <a:ahLst/>
                  <a:cxnLst>
                    <a:cxn ang="0">
                      <a:pos x="T0" y="T1"/>
                    </a:cxn>
                    <a:cxn ang="0">
                      <a:pos x="T2" y="T3"/>
                    </a:cxn>
                    <a:cxn ang="0">
                      <a:pos x="T4" y="T5"/>
                    </a:cxn>
                    <a:cxn ang="0">
                      <a:pos x="T6" y="T7"/>
                    </a:cxn>
                  </a:cxnLst>
                  <a:rect l="0" t="0" r="r" b="b"/>
                  <a:pathLst>
                    <a:path w="339" h="391">
                      <a:moveTo>
                        <a:pt x="0" y="391"/>
                      </a:moveTo>
                      <a:lnTo>
                        <a:pt x="0" y="0"/>
                      </a:lnTo>
                      <a:lnTo>
                        <a:pt x="339" y="194"/>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29" name="Freeform 42"/>
                <p:cNvSpPr>
                  <a:spLocks/>
                </p:cNvSpPr>
                <p:nvPr/>
              </p:nvSpPr>
              <p:spPr bwMode="auto">
                <a:xfrm>
                  <a:off x="7097713" y="1414463"/>
                  <a:ext cx="536575" cy="620713"/>
                </a:xfrm>
                <a:custGeom>
                  <a:avLst/>
                  <a:gdLst>
                    <a:gd name="T0" fmla="*/ 0 w 338"/>
                    <a:gd name="T1" fmla="*/ 194 h 391"/>
                    <a:gd name="T2" fmla="*/ 338 w 338"/>
                    <a:gd name="T3" fmla="*/ 391 h 391"/>
                    <a:gd name="T4" fmla="*/ 338 w 338"/>
                    <a:gd name="T5" fmla="*/ 0 h 391"/>
                    <a:gd name="T6" fmla="*/ 0 w 338"/>
                    <a:gd name="T7" fmla="*/ 194 h 391"/>
                  </a:gdLst>
                  <a:ahLst/>
                  <a:cxnLst>
                    <a:cxn ang="0">
                      <a:pos x="T0" y="T1"/>
                    </a:cxn>
                    <a:cxn ang="0">
                      <a:pos x="T2" y="T3"/>
                    </a:cxn>
                    <a:cxn ang="0">
                      <a:pos x="T4" y="T5"/>
                    </a:cxn>
                    <a:cxn ang="0">
                      <a:pos x="T6" y="T7"/>
                    </a:cxn>
                  </a:cxnLst>
                  <a:rect l="0" t="0" r="r" b="b"/>
                  <a:pathLst>
                    <a:path w="338" h="391">
                      <a:moveTo>
                        <a:pt x="0" y="194"/>
                      </a:moveTo>
                      <a:lnTo>
                        <a:pt x="338" y="391"/>
                      </a:lnTo>
                      <a:lnTo>
                        <a:pt x="338"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0" name="Freeform 43"/>
                <p:cNvSpPr>
                  <a:spLocks/>
                </p:cNvSpPr>
                <p:nvPr/>
              </p:nvSpPr>
              <p:spPr bwMode="auto">
                <a:xfrm>
                  <a:off x="7634288" y="1103313"/>
                  <a:ext cx="538163" cy="619125"/>
                </a:xfrm>
                <a:custGeom>
                  <a:avLst/>
                  <a:gdLst>
                    <a:gd name="T0" fmla="*/ 0 w 339"/>
                    <a:gd name="T1" fmla="*/ 196 h 390"/>
                    <a:gd name="T2" fmla="*/ 339 w 339"/>
                    <a:gd name="T3" fmla="*/ 390 h 390"/>
                    <a:gd name="T4" fmla="*/ 339 w 339"/>
                    <a:gd name="T5" fmla="*/ 0 h 390"/>
                    <a:gd name="T6" fmla="*/ 0 w 339"/>
                    <a:gd name="T7" fmla="*/ 196 h 390"/>
                  </a:gdLst>
                  <a:ahLst/>
                  <a:cxnLst>
                    <a:cxn ang="0">
                      <a:pos x="T0" y="T1"/>
                    </a:cxn>
                    <a:cxn ang="0">
                      <a:pos x="T2" y="T3"/>
                    </a:cxn>
                    <a:cxn ang="0">
                      <a:pos x="T4" y="T5"/>
                    </a:cxn>
                    <a:cxn ang="0">
                      <a:pos x="T6" y="T7"/>
                    </a:cxn>
                  </a:cxnLst>
                  <a:rect l="0" t="0" r="r" b="b"/>
                  <a:pathLst>
                    <a:path w="339" h="390">
                      <a:moveTo>
                        <a:pt x="0" y="196"/>
                      </a:moveTo>
                      <a:lnTo>
                        <a:pt x="339" y="390"/>
                      </a:lnTo>
                      <a:lnTo>
                        <a:pt x="339"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1" name="Freeform 47"/>
                <p:cNvSpPr>
                  <a:spLocks/>
                </p:cNvSpPr>
                <p:nvPr/>
              </p:nvSpPr>
              <p:spPr bwMode="auto">
                <a:xfrm>
                  <a:off x="6559551" y="1722438"/>
                  <a:ext cx="538163" cy="623888"/>
                </a:xfrm>
                <a:custGeom>
                  <a:avLst/>
                  <a:gdLst>
                    <a:gd name="T0" fmla="*/ 0 w 339"/>
                    <a:gd name="T1" fmla="*/ 197 h 393"/>
                    <a:gd name="T2" fmla="*/ 339 w 339"/>
                    <a:gd name="T3" fmla="*/ 393 h 393"/>
                    <a:gd name="T4" fmla="*/ 339 w 339"/>
                    <a:gd name="T5" fmla="*/ 0 h 393"/>
                    <a:gd name="T6" fmla="*/ 0 w 339"/>
                    <a:gd name="T7" fmla="*/ 197 h 393"/>
                  </a:gdLst>
                  <a:ahLst/>
                  <a:cxnLst>
                    <a:cxn ang="0">
                      <a:pos x="T0" y="T1"/>
                    </a:cxn>
                    <a:cxn ang="0">
                      <a:pos x="T2" y="T3"/>
                    </a:cxn>
                    <a:cxn ang="0">
                      <a:pos x="T4" y="T5"/>
                    </a:cxn>
                    <a:cxn ang="0">
                      <a:pos x="T6" y="T7"/>
                    </a:cxn>
                  </a:cxnLst>
                  <a:rect l="0" t="0" r="r" b="b"/>
                  <a:pathLst>
                    <a:path w="339" h="393">
                      <a:moveTo>
                        <a:pt x="0" y="197"/>
                      </a:moveTo>
                      <a:lnTo>
                        <a:pt x="339" y="393"/>
                      </a:lnTo>
                      <a:lnTo>
                        <a:pt x="339" y="0"/>
                      </a:lnTo>
                      <a:lnTo>
                        <a:pt x="0" y="197"/>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2" name="Freeform 67"/>
                <p:cNvSpPr>
                  <a:spLocks/>
                </p:cNvSpPr>
                <p:nvPr/>
              </p:nvSpPr>
              <p:spPr bwMode="auto">
                <a:xfrm>
                  <a:off x="3870326" y="1106488"/>
                  <a:ext cx="536575" cy="619125"/>
                </a:xfrm>
                <a:custGeom>
                  <a:avLst/>
                  <a:gdLst>
                    <a:gd name="T0" fmla="*/ 0 w 338"/>
                    <a:gd name="T1" fmla="*/ 390 h 390"/>
                    <a:gd name="T2" fmla="*/ 0 w 338"/>
                    <a:gd name="T3" fmla="*/ 0 h 390"/>
                    <a:gd name="T4" fmla="*/ 338 w 338"/>
                    <a:gd name="T5" fmla="*/ 196 h 390"/>
                    <a:gd name="T6" fmla="*/ 0 w 338"/>
                    <a:gd name="T7" fmla="*/ 390 h 390"/>
                  </a:gdLst>
                  <a:ahLst/>
                  <a:cxnLst>
                    <a:cxn ang="0">
                      <a:pos x="T0" y="T1"/>
                    </a:cxn>
                    <a:cxn ang="0">
                      <a:pos x="T2" y="T3"/>
                    </a:cxn>
                    <a:cxn ang="0">
                      <a:pos x="T4" y="T5"/>
                    </a:cxn>
                    <a:cxn ang="0">
                      <a:pos x="T6" y="T7"/>
                    </a:cxn>
                  </a:cxnLst>
                  <a:rect l="0" t="0" r="r" b="b"/>
                  <a:pathLst>
                    <a:path w="338" h="390">
                      <a:moveTo>
                        <a:pt x="0" y="390"/>
                      </a:moveTo>
                      <a:lnTo>
                        <a:pt x="0" y="0"/>
                      </a:lnTo>
                      <a:lnTo>
                        <a:pt x="338"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33" name="Freeform 76"/>
                <p:cNvSpPr>
                  <a:spLocks/>
                </p:cNvSpPr>
                <p:nvPr/>
              </p:nvSpPr>
              <p:spPr bwMode="auto">
                <a:xfrm>
                  <a:off x="6559551" y="4518025"/>
                  <a:ext cx="538163" cy="619125"/>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sp>
            <p:nvSpPr>
              <p:cNvPr id="26" name="Freeform 77"/>
              <p:cNvSpPr>
                <a:spLocks/>
              </p:cNvSpPr>
              <p:nvPr/>
            </p:nvSpPr>
            <p:spPr bwMode="auto">
              <a:xfrm>
                <a:off x="5486401" y="3897313"/>
                <a:ext cx="536575" cy="620713"/>
              </a:xfrm>
              <a:custGeom>
                <a:avLst/>
                <a:gdLst>
                  <a:gd name="T0" fmla="*/ 0 w 338"/>
                  <a:gd name="T1" fmla="*/ 391 h 391"/>
                  <a:gd name="T2" fmla="*/ 0 w 338"/>
                  <a:gd name="T3" fmla="*/ 0 h 391"/>
                  <a:gd name="T4" fmla="*/ 338 w 338"/>
                  <a:gd name="T5" fmla="*/ 197 h 391"/>
                  <a:gd name="T6" fmla="*/ 0 w 338"/>
                  <a:gd name="T7" fmla="*/ 391 h 391"/>
                </a:gdLst>
                <a:ahLst/>
                <a:cxnLst>
                  <a:cxn ang="0">
                    <a:pos x="T0" y="T1"/>
                  </a:cxn>
                  <a:cxn ang="0">
                    <a:pos x="T2" y="T3"/>
                  </a:cxn>
                  <a:cxn ang="0">
                    <a:pos x="T4" y="T5"/>
                  </a:cxn>
                  <a:cxn ang="0">
                    <a:pos x="T6" y="T7"/>
                  </a:cxn>
                </a:cxnLst>
                <a:rect l="0" t="0" r="r" b="b"/>
                <a:pathLst>
                  <a:path w="338" h="391">
                    <a:moveTo>
                      <a:pt x="0" y="391"/>
                    </a:moveTo>
                    <a:lnTo>
                      <a:pt x="0" y="0"/>
                    </a:lnTo>
                    <a:lnTo>
                      <a:pt x="338" y="197"/>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nvGrpSpPr>
            <p:cNvPr id="17" name="Group 16"/>
            <p:cNvGrpSpPr/>
            <p:nvPr/>
          </p:nvGrpSpPr>
          <p:grpSpPr>
            <a:xfrm>
              <a:off x="10131142" y="-1269255"/>
              <a:ext cx="3695027" cy="7989544"/>
              <a:chOff x="6019801" y="795338"/>
              <a:chExt cx="2152650" cy="4654550"/>
            </a:xfrm>
            <a:solidFill>
              <a:schemeClr val="tx1">
                <a:lumMod val="95000"/>
                <a:lumOff val="5000"/>
                <a:alpha val="1000"/>
              </a:schemeClr>
            </a:solidFill>
          </p:grpSpPr>
          <p:sp>
            <p:nvSpPr>
              <p:cNvPr id="18" name="Freeform 5"/>
              <p:cNvSpPr>
                <a:spLocks/>
              </p:cNvSpPr>
              <p:nvPr/>
            </p:nvSpPr>
            <p:spPr bwMode="auto">
              <a:xfrm>
                <a:off x="7092951" y="1103313"/>
                <a:ext cx="541338" cy="619125"/>
              </a:xfrm>
              <a:custGeom>
                <a:avLst/>
                <a:gdLst>
                  <a:gd name="T0" fmla="*/ 3 w 341"/>
                  <a:gd name="T1" fmla="*/ 390 h 390"/>
                  <a:gd name="T2" fmla="*/ 0 w 341"/>
                  <a:gd name="T3" fmla="*/ 0 h 390"/>
                  <a:gd name="T4" fmla="*/ 341 w 341"/>
                  <a:gd name="T5" fmla="*/ 196 h 390"/>
                  <a:gd name="T6" fmla="*/ 3 w 341"/>
                  <a:gd name="T7" fmla="*/ 390 h 390"/>
                </a:gdLst>
                <a:ahLst/>
                <a:cxnLst>
                  <a:cxn ang="0">
                    <a:pos x="T0" y="T1"/>
                  </a:cxn>
                  <a:cxn ang="0">
                    <a:pos x="T2" y="T3"/>
                  </a:cxn>
                  <a:cxn ang="0">
                    <a:pos x="T4" y="T5"/>
                  </a:cxn>
                  <a:cxn ang="0">
                    <a:pos x="T6" y="T7"/>
                  </a:cxn>
                </a:cxnLst>
                <a:rect l="0" t="0" r="r" b="b"/>
                <a:pathLst>
                  <a:path w="341" h="390">
                    <a:moveTo>
                      <a:pt x="3" y="390"/>
                    </a:moveTo>
                    <a:lnTo>
                      <a:pt x="0" y="0"/>
                    </a:lnTo>
                    <a:lnTo>
                      <a:pt x="341" y="196"/>
                    </a:lnTo>
                    <a:lnTo>
                      <a:pt x="3"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19" name="Freeform 41"/>
              <p:cNvSpPr>
                <a:spLocks/>
              </p:cNvSpPr>
              <p:nvPr/>
            </p:nvSpPr>
            <p:spPr bwMode="auto">
              <a:xfrm>
                <a:off x="7634288" y="1414463"/>
                <a:ext cx="538163" cy="620713"/>
              </a:xfrm>
              <a:custGeom>
                <a:avLst/>
                <a:gdLst>
                  <a:gd name="T0" fmla="*/ 0 w 339"/>
                  <a:gd name="T1" fmla="*/ 391 h 391"/>
                  <a:gd name="T2" fmla="*/ 0 w 339"/>
                  <a:gd name="T3" fmla="*/ 0 h 391"/>
                  <a:gd name="T4" fmla="*/ 339 w 339"/>
                  <a:gd name="T5" fmla="*/ 194 h 391"/>
                  <a:gd name="T6" fmla="*/ 0 w 339"/>
                  <a:gd name="T7" fmla="*/ 391 h 391"/>
                </a:gdLst>
                <a:ahLst/>
                <a:cxnLst>
                  <a:cxn ang="0">
                    <a:pos x="T0" y="T1"/>
                  </a:cxn>
                  <a:cxn ang="0">
                    <a:pos x="T2" y="T3"/>
                  </a:cxn>
                  <a:cxn ang="0">
                    <a:pos x="T4" y="T5"/>
                  </a:cxn>
                  <a:cxn ang="0">
                    <a:pos x="T6" y="T7"/>
                  </a:cxn>
                </a:cxnLst>
                <a:rect l="0" t="0" r="r" b="b"/>
                <a:pathLst>
                  <a:path w="339" h="391">
                    <a:moveTo>
                      <a:pt x="0" y="391"/>
                    </a:moveTo>
                    <a:lnTo>
                      <a:pt x="0" y="0"/>
                    </a:lnTo>
                    <a:lnTo>
                      <a:pt x="339" y="194"/>
                    </a:lnTo>
                    <a:lnTo>
                      <a:pt x="0" y="391"/>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20" name="Freeform 44"/>
              <p:cNvSpPr>
                <a:spLocks/>
              </p:cNvSpPr>
              <p:nvPr/>
            </p:nvSpPr>
            <p:spPr bwMode="auto">
              <a:xfrm>
                <a:off x="7097713" y="1722438"/>
                <a:ext cx="536575" cy="623888"/>
              </a:xfrm>
              <a:custGeom>
                <a:avLst/>
                <a:gdLst>
                  <a:gd name="T0" fmla="*/ 0 w 338"/>
                  <a:gd name="T1" fmla="*/ 393 h 393"/>
                  <a:gd name="T2" fmla="*/ 0 w 338"/>
                  <a:gd name="T3" fmla="*/ 0 h 393"/>
                  <a:gd name="T4" fmla="*/ 338 w 338"/>
                  <a:gd name="T5" fmla="*/ 197 h 393"/>
                  <a:gd name="T6" fmla="*/ 0 w 338"/>
                  <a:gd name="T7" fmla="*/ 393 h 393"/>
                </a:gdLst>
                <a:ahLst/>
                <a:cxnLst>
                  <a:cxn ang="0">
                    <a:pos x="T0" y="T1"/>
                  </a:cxn>
                  <a:cxn ang="0">
                    <a:pos x="T2" y="T3"/>
                  </a:cxn>
                  <a:cxn ang="0">
                    <a:pos x="T4" y="T5"/>
                  </a:cxn>
                  <a:cxn ang="0">
                    <a:pos x="T6" y="T7"/>
                  </a:cxn>
                </a:cxnLst>
                <a:rect l="0" t="0" r="r" b="b"/>
                <a:pathLst>
                  <a:path w="338" h="393">
                    <a:moveTo>
                      <a:pt x="0" y="393"/>
                    </a:moveTo>
                    <a:lnTo>
                      <a:pt x="0" y="0"/>
                    </a:lnTo>
                    <a:lnTo>
                      <a:pt x="338" y="197"/>
                    </a:lnTo>
                    <a:lnTo>
                      <a:pt x="0" y="393"/>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21" name="Freeform 46"/>
              <p:cNvSpPr>
                <a:spLocks/>
              </p:cNvSpPr>
              <p:nvPr/>
            </p:nvSpPr>
            <p:spPr bwMode="auto">
              <a:xfrm>
                <a:off x="7634288" y="2654300"/>
                <a:ext cx="538163" cy="619125"/>
              </a:xfrm>
              <a:custGeom>
                <a:avLst/>
                <a:gdLst>
                  <a:gd name="T0" fmla="*/ 0 w 339"/>
                  <a:gd name="T1" fmla="*/ 390 h 390"/>
                  <a:gd name="T2" fmla="*/ 0 w 339"/>
                  <a:gd name="T3" fmla="*/ 0 h 390"/>
                  <a:gd name="T4" fmla="*/ 339 w 339"/>
                  <a:gd name="T5" fmla="*/ 196 h 390"/>
                  <a:gd name="T6" fmla="*/ 0 w 339"/>
                  <a:gd name="T7" fmla="*/ 390 h 390"/>
                </a:gdLst>
                <a:ahLst/>
                <a:cxnLst>
                  <a:cxn ang="0">
                    <a:pos x="T0" y="T1"/>
                  </a:cxn>
                  <a:cxn ang="0">
                    <a:pos x="T2" y="T3"/>
                  </a:cxn>
                  <a:cxn ang="0">
                    <a:pos x="T4" y="T5"/>
                  </a:cxn>
                  <a:cxn ang="0">
                    <a:pos x="T6" y="T7"/>
                  </a:cxn>
                </a:cxnLst>
                <a:rect l="0" t="0" r="r" b="b"/>
                <a:pathLst>
                  <a:path w="339" h="390">
                    <a:moveTo>
                      <a:pt x="0" y="390"/>
                    </a:moveTo>
                    <a:lnTo>
                      <a:pt x="0" y="0"/>
                    </a:lnTo>
                    <a:lnTo>
                      <a:pt x="339" y="196"/>
                    </a:lnTo>
                    <a:lnTo>
                      <a:pt x="0" y="390"/>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22" name="Freeform 72"/>
              <p:cNvSpPr>
                <a:spLocks/>
              </p:cNvSpPr>
              <p:nvPr/>
            </p:nvSpPr>
            <p:spPr bwMode="auto">
              <a:xfrm>
                <a:off x="6019801" y="795338"/>
                <a:ext cx="536575" cy="619125"/>
              </a:xfrm>
              <a:custGeom>
                <a:avLst/>
                <a:gdLst>
                  <a:gd name="T0" fmla="*/ 0 w 338"/>
                  <a:gd name="T1" fmla="*/ 196 h 390"/>
                  <a:gd name="T2" fmla="*/ 338 w 338"/>
                  <a:gd name="T3" fmla="*/ 390 h 390"/>
                  <a:gd name="T4" fmla="*/ 338 w 338"/>
                  <a:gd name="T5" fmla="*/ 0 h 390"/>
                  <a:gd name="T6" fmla="*/ 0 w 338"/>
                  <a:gd name="T7" fmla="*/ 196 h 390"/>
                </a:gdLst>
                <a:ahLst/>
                <a:cxnLst>
                  <a:cxn ang="0">
                    <a:pos x="T0" y="T1"/>
                  </a:cxn>
                  <a:cxn ang="0">
                    <a:pos x="T2" y="T3"/>
                  </a:cxn>
                  <a:cxn ang="0">
                    <a:pos x="T4" y="T5"/>
                  </a:cxn>
                  <a:cxn ang="0">
                    <a:pos x="T6" y="T7"/>
                  </a:cxn>
                </a:cxnLst>
                <a:rect l="0" t="0" r="r" b="b"/>
                <a:pathLst>
                  <a:path w="338" h="390">
                    <a:moveTo>
                      <a:pt x="0" y="196"/>
                    </a:moveTo>
                    <a:lnTo>
                      <a:pt x="338" y="390"/>
                    </a:lnTo>
                    <a:lnTo>
                      <a:pt x="338" y="0"/>
                    </a:lnTo>
                    <a:lnTo>
                      <a:pt x="0" y="196"/>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sp>
            <p:nvSpPr>
              <p:cNvPr id="23" name="Freeform 75"/>
              <p:cNvSpPr>
                <a:spLocks/>
              </p:cNvSpPr>
              <p:nvPr/>
            </p:nvSpPr>
            <p:spPr bwMode="auto">
              <a:xfrm>
                <a:off x="6559551" y="4829175"/>
                <a:ext cx="538163" cy="620713"/>
              </a:xfrm>
              <a:custGeom>
                <a:avLst/>
                <a:gdLst>
                  <a:gd name="T0" fmla="*/ 0 w 339"/>
                  <a:gd name="T1" fmla="*/ 194 h 391"/>
                  <a:gd name="T2" fmla="*/ 339 w 339"/>
                  <a:gd name="T3" fmla="*/ 391 h 391"/>
                  <a:gd name="T4" fmla="*/ 339 w 339"/>
                  <a:gd name="T5" fmla="*/ 0 h 391"/>
                  <a:gd name="T6" fmla="*/ 0 w 339"/>
                  <a:gd name="T7" fmla="*/ 194 h 391"/>
                </a:gdLst>
                <a:ahLst/>
                <a:cxnLst>
                  <a:cxn ang="0">
                    <a:pos x="T0" y="T1"/>
                  </a:cxn>
                  <a:cxn ang="0">
                    <a:pos x="T2" y="T3"/>
                  </a:cxn>
                  <a:cxn ang="0">
                    <a:pos x="T4" y="T5"/>
                  </a:cxn>
                  <a:cxn ang="0">
                    <a:pos x="T6" y="T7"/>
                  </a:cxn>
                </a:cxnLst>
                <a:rect l="0" t="0" r="r" b="b"/>
                <a:pathLst>
                  <a:path w="339" h="391">
                    <a:moveTo>
                      <a:pt x="0" y="194"/>
                    </a:moveTo>
                    <a:lnTo>
                      <a:pt x="339" y="391"/>
                    </a:lnTo>
                    <a:lnTo>
                      <a:pt x="339" y="0"/>
                    </a:lnTo>
                    <a:lnTo>
                      <a:pt x="0" y="194"/>
                    </a:lnTo>
                    <a:close/>
                  </a:path>
                </a:pathLst>
              </a:custGeom>
              <a:grpFill/>
              <a:ln w="15875" cap="flat">
                <a:solidFill>
                  <a:schemeClr val="bg1">
                    <a:alpha val="1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1350"/>
              </a:p>
            </p:txBody>
          </p:sp>
        </p:grpSp>
      </p:grpSp>
      <p:sp>
        <p:nvSpPr>
          <p:cNvPr id="90" name="Pentagon 89"/>
          <p:cNvSpPr/>
          <p:nvPr userDrawn="1"/>
        </p:nvSpPr>
        <p:spPr>
          <a:xfrm rot="10800000">
            <a:off x="11707103" y="6251108"/>
            <a:ext cx="484896" cy="393526"/>
          </a:xfrm>
          <a:prstGeom prst="homePlate">
            <a:avLst>
              <a:gd name="adj" fmla="val 29245"/>
            </a:avLst>
          </a:prstGeom>
          <a:solidFill>
            <a:srgbClr val="B9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900" dirty="0">
              <a:solidFill>
                <a:schemeClr val="bg1">
                  <a:lumMod val="50000"/>
                </a:schemeClr>
              </a:solidFill>
            </a:endParaRPr>
          </a:p>
        </p:txBody>
      </p:sp>
      <p:sp>
        <p:nvSpPr>
          <p:cNvPr id="91" name="Rectangle 90"/>
          <p:cNvSpPr/>
          <p:nvPr userDrawn="1"/>
        </p:nvSpPr>
        <p:spPr>
          <a:xfrm>
            <a:off x="11843899" y="6251109"/>
            <a:ext cx="184730" cy="253916"/>
          </a:xfrm>
          <a:prstGeom prst="rect">
            <a:avLst/>
          </a:prstGeom>
        </p:spPr>
        <p:txBody>
          <a:bodyPr wrap="none">
            <a:spAutoFit/>
          </a:bodyPr>
          <a:lstStyle/>
          <a:p>
            <a:pPr algn="ctr"/>
            <a:endParaRPr lang="id-ID" sz="1050" dirty="0">
              <a:solidFill>
                <a:schemeClr val="bg1"/>
              </a:solidFill>
            </a:endParaRPr>
          </a:p>
        </p:txBody>
      </p:sp>
      <p:sp>
        <p:nvSpPr>
          <p:cNvPr id="4" name="TextBox 3"/>
          <p:cNvSpPr txBox="1"/>
          <p:nvPr userDrawn="1"/>
        </p:nvSpPr>
        <p:spPr>
          <a:xfrm>
            <a:off x="11809440" y="6336465"/>
            <a:ext cx="389850" cy="230832"/>
          </a:xfrm>
          <a:prstGeom prst="rect">
            <a:avLst/>
          </a:prstGeom>
          <a:noFill/>
        </p:spPr>
        <p:txBody>
          <a:bodyPr wrap="none" rtlCol="0">
            <a:spAutoFit/>
          </a:bodyPr>
          <a:lstStyle/>
          <a:p>
            <a:fld id="{260E2A6B-A809-4840-BF14-8648BC0BDF87}" type="slidenum">
              <a:rPr lang="id-ID" sz="900" b="1" smtClean="0">
                <a:solidFill>
                  <a:schemeClr val="bg1"/>
                </a:solidFill>
              </a:rPr>
              <a:pPr/>
              <a:t>‹Nº›</a:t>
            </a:fld>
            <a:endParaRPr lang="id-ID" sz="900" dirty="0"/>
          </a:p>
        </p:txBody>
      </p:sp>
    </p:spTree>
    <p:extLst>
      <p:ext uri="{BB962C8B-B14F-4D97-AF65-F5344CB8AC3E}">
        <p14:creationId xmlns:p14="http://schemas.microsoft.com/office/powerpoint/2010/main" val="7569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righ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 Distribuidores / Insitucional">
    <p:bg>
      <p:bgPr>
        <a:solidFill>
          <a:srgbClr val="0071B8"/>
        </a:solidFill>
        <a:effectLst/>
      </p:bgPr>
    </p:bg>
    <p:spTree>
      <p:nvGrpSpPr>
        <p:cNvPr id="1" name=""/>
        <p:cNvGrpSpPr/>
        <p:nvPr/>
      </p:nvGrpSpPr>
      <p:grpSpPr>
        <a:xfrm>
          <a:off x="0" y="0"/>
          <a:ext cx="0" cy="0"/>
          <a:chOff x="0" y="0"/>
          <a:chExt cx="0" cy="0"/>
        </a:xfrm>
      </p:grpSpPr>
      <p:sp>
        <p:nvSpPr>
          <p:cNvPr id="15" name="Rectángulo 14"/>
          <p:cNvSpPr/>
          <p:nvPr userDrawn="1"/>
        </p:nvSpPr>
        <p:spPr>
          <a:xfrm>
            <a:off x="0" y="6608618"/>
            <a:ext cx="12192000" cy="2514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Subtítulo 2"/>
          <p:cNvSpPr>
            <a:spLocks noGrp="1"/>
          </p:cNvSpPr>
          <p:nvPr>
            <p:ph type="subTitle" idx="1" hasCustomPrompt="1"/>
          </p:nvPr>
        </p:nvSpPr>
        <p:spPr>
          <a:xfrm>
            <a:off x="1524000" y="3602038"/>
            <a:ext cx="9144000" cy="1022971"/>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a:buNone/>
              <a:tabLst/>
              <a:defRPr lang="es-ES_tradnl" sz="2400" baseline="0" dirty="0" smtClean="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Este color de fondo se utiliza para la </a:t>
            </a:r>
            <a:r>
              <a:rPr lang="es-ES_tradnl" dirty="0" err="1"/>
              <a:t>Comunicaci</a:t>
            </a:r>
            <a:r>
              <a:rPr lang="es-ES" dirty="0" err="1"/>
              <a:t>ón</a:t>
            </a:r>
            <a:r>
              <a:rPr lang="es-ES" dirty="0"/>
              <a:t> INSTITUCIONAL o hacia DISTRIBUIDORES.</a:t>
            </a:r>
            <a:endParaRPr lang="es-ES_tradnl" dirty="0"/>
          </a:p>
        </p:txBody>
      </p:sp>
      <p:sp>
        <p:nvSpPr>
          <p:cNvPr id="5" name="Título 1"/>
          <p:cNvSpPr>
            <a:spLocks noGrp="1"/>
          </p:cNvSpPr>
          <p:nvPr>
            <p:ph type="title" hasCustomPrompt="1"/>
          </p:nvPr>
        </p:nvSpPr>
        <p:spPr>
          <a:xfrm>
            <a:off x="1524000" y="1193368"/>
            <a:ext cx="9144000" cy="2231757"/>
          </a:xfrm>
        </p:spPr>
        <p:txBody>
          <a:bodyPr anchor="b"/>
          <a:lstStyle>
            <a:lvl1pPr>
              <a:defRPr sz="6000" b="1" i="0">
                <a:solidFill>
                  <a:schemeClr val="bg1"/>
                </a:solidFill>
                <a:latin typeface="Arial Black" charset="0"/>
                <a:ea typeface="Arial Black" charset="0"/>
                <a:cs typeface="Arial Black" charset="0"/>
              </a:defRPr>
            </a:lvl1pPr>
          </a:lstStyle>
          <a:p>
            <a:r>
              <a:rPr lang="es-ES_tradnl" dirty="0"/>
              <a:t>TÍTULOS SIEMPRE EN MAY</a:t>
            </a:r>
            <a:r>
              <a:rPr lang="es-ES" dirty="0"/>
              <a:t>ÚSCULAS</a:t>
            </a:r>
            <a:endParaRPr lang="es-ES_tradnl"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209" y="233909"/>
            <a:ext cx="4585252" cy="747286"/>
          </a:xfrm>
          <a:prstGeom prst="rect">
            <a:avLst/>
          </a:prstGeom>
        </p:spPr>
      </p:pic>
      <p:pic>
        <p:nvPicPr>
          <p:cNvPr id="13" name="Imagen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4421" y="5689244"/>
            <a:ext cx="2681999" cy="1000294"/>
          </a:xfrm>
          <a:prstGeom prst="rect">
            <a:avLst/>
          </a:prstGeom>
        </p:spPr>
      </p:pic>
      <p:sp>
        <p:nvSpPr>
          <p:cNvPr id="17" name="Marcador de texto 16"/>
          <p:cNvSpPr>
            <a:spLocks noGrp="1"/>
          </p:cNvSpPr>
          <p:nvPr>
            <p:ph type="body" sz="quarter" idx="10" hasCustomPrompt="1"/>
          </p:nvPr>
        </p:nvSpPr>
        <p:spPr>
          <a:xfrm>
            <a:off x="1524000" y="4752975"/>
            <a:ext cx="9144000" cy="708025"/>
          </a:xfrm>
        </p:spPr>
        <p:txBody>
          <a:bodyPr>
            <a:normAutofit/>
          </a:bodyPr>
          <a:lstStyle>
            <a:lvl1pPr marL="0" indent="0">
              <a:buNone/>
              <a:defRPr sz="2000" b="1" baseline="0">
                <a:solidFill>
                  <a:srgbClr val="FFFF00"/>
                </a:solidFill>
              </a:defRPr>
            </a:lvl1pPr>
            <a:lvl2pPr marL="457200" indent="0">
              <a:buNone/>
              <a:defRPr>
                <a:solidFill>
                  <a:srgbClr val="FFFF00"/>
                </a:solidFill>
              </a:defRPr>
            </a:lvl2pPr>
            <a:lvl3pPr marL="914400" indent="0">
              <a:buNone/>
              <a:defRPr>
                <a:solidFill>
                  <a:srgbClr val="FFFF00"/>
                </a:solidFill>
              </a:defRPr>
            </a:lvl3pPr>
            <a:lvl4pPr marL="1371600" indent="0">
              <a:buNone/>
              <a:defRPr>
                <a:solidFill>
                  <a:srgbClr val="FFFF00"/>
                </a:solidFill>
              </a:defRPr>
            </a:lvl4pPr>
            <a:lvl5pPr marL="1828800" indent="0">
              <a:buNone/>
              <a:defRPr>
                <a:solidFill>
                  <a:srgbClr val="FFFF00"/>
                </a:solidFill>
              </a:defRPr>
            </a:lvl5pPr>
          </a:lstStyle>
          <a:p>
            <a:pPr lvl="0"/>
            <a:r>
              <a:rPr lang="es-ES_tradnl" dirty="0"/>
              <a:t>Usa palabras clave en negritas y en color amarillo para resaltarlas.</a:t>
            </a:r>
          </a:p>
        </p:txBody>
      </p:sp>
    </p:spTree>
    <p:extLst>
      <p:ext uri="{BB962C8B-B14F-4D97-AF65-F5344CB8AC3E}">
        <p14:creationId xmlns:p14="http://schemas.microsoft.com/office/powerpoint/2010/main" val="17840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flip="none" rotWithShape="1">
          <a:gsLst>
            <a:gs pos="28000">
              <a:srgbClr val="00B0F0"/>
            </a:gs>
            <a:gs pos="100000">
              <a:srgbClr val="0099DF"/>
            </a:gs>
          </a:gsLst>
          <a:lin ang="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31217"/>
          <a:stretch/>
        </p:blipFill>
        <p:spPr>
          <a:xfrm>
            <a:off x="9220782" y="6150873"/>
            <a:ext cx="2541727" cy="448203"/>
          </a:xfrm>
          <a:prstGeom prst="rect">
            <a:avLst/>
          </a:prstGeom>
        </p:spPr>
      </p:pic>
      <p:pic>
        <p:nvPicPr>
          <p:cNvPr id="9" name="Imagen 8"/>
          <p:cNvPicPr>
            <a:picLocks noChangeAspect="1"/>
          </p:cNvPicPr>
          <p:nvPr userDrawn="1"/>
        </p:nvPicPr>
        <p:blipFill rotWithShape="1">
          <a:blip r:embed="rId2">
            <a:extLst>
              <a:ext uri="{28A0092B-C50C-407E-A947-70E740481C1C}">
                <a14:useLocalDpi xmlns:a14="http://schemas.microsoft.com/office/drawing/2010/main" val="0"/>
              </a:ext>
            </a:extLst>
          </a:blip>
          <a:srcRect l="31217"/>
          <a:stretch/>
        </p:blipFill>
        <p:spPr>
          <a:xfrm>
            <a:off x="9220782" y="6150873"/>
            <a:ext cx="2541727" cy="448203"/>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6654786-0279-1845-B759-8F5D688BCA52}" type="slidenum">
              <a:rPr lang="es-ES_tradnl" smtClean="0"/>
              <a:t>‹Nº›</a:t>
            </a:fld>
            <a:endParaRPr lang="es-ES_tradnl"/>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E899886-C474-0946-A7C3-7B49AD79A5C8}" type="datetimeFigureOut">
              <a:rPr lang="es-ES_tradnl" smtClean="0"/>
              <a:t>14/08/2018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6654786-0279-1845-B759-8F5D688BCA52}" type="slidenum">
              <a:rPr lang="es-ES_tradnl" smtClean="0"/>
              <a:t>‹Nº›</a:t>
            </a:fld>
            <a:endParaRPr lang="es-ES_tradnl"/>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1402" y="6149729"/>
            <a:ext cx="5170598" cy="57630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99886-C474-0946-A7C3-7B49AD79A5C8}" type="datetimeFigureOut">
              <a:rPr lang="es-ES_tradnl" smtClean="0"/>
              <a:t>14/08/2018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54786-0279-1845-B759-8F5D688BCA52}" type="slidenum">
              <a:rPr lang="es-ES_tradnl" smtClean="0"/>
              <a:t>‹Nº›</a:t>
            </a:fld>
            <a:endParaRPr lang="es-ES_tradnl"/>
          </a:p>
        </p:txBody>
      </p:sp>
      <p:sp>
        <p:nvSpPr>
          <p:cNvPr id="7" name="Marcador de número de diapositiva 5"/>
          <p:cNvSpPr txBox="1">
            <a:spLocks/>
          </p:cNvSpPr>
          <p:nvPr/>
        </p:nvSpPr>
        <p:spPr>
          <a:xfrm>
            <a:off x="8610600" y="63563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43778-E96A-B041-A442-FE3BA166D312}" type="slidenum">
              <a:rPr lang="es-ES_tradnl" smtClean="0"/>
              <a:pPr/>
              <a:t>‹Nº›</a:t>
            </a:fld>
            <a:endParaRPr lang="es-ES_tradnl"/>
          </a:p>
        </p:txBody>
      </p:sp>
      <p:sp>
        <p:nvSpPr>
          <p:cNvPr id="8" name="Marcador de número de diapositiva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43778-E96A-B041-A442-FE3BA166D312}" type="slidenum">
              <a:rPr lang="es-ES_tradnl" smtClean="0"/>
              <a:pPr/>
              <a:t>‹Nº›</a:t>
            </a:fld>
            <a:endParaRPr lang="es-ES_tradnl"/>
          </a:p>
        </p:txBody>
      </p:sp>
    </p:spTree>
    <p:extLst>
      <p:ext uri="{BB962C8B-B14F-4D97-AF65-F5344CB8AC3E}">
        <p14:creationId xmlns:p14="http://schemas.microsoft.com/office/powerpoint/2010/main" val="11598870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791" r:id="rId13"/>
    <p:sldLayoutId id="2147483805" r:id="rId14"/>
    <p:sldLayoutId id="214748380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gc.contpaqi.com/Muse_Representacion_CRP/index.html" TargetMode="Externa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8.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3.png"/></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22.png"/><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89.png"/><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2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279650"/>
            <a:ext cx="11852275" cy="2163763"/>
          </a:xfrm>
        </p:spPr>
        <p:txBody>
          <a:bodyPr>
            <a:noAutofit/>
          </a:bodyPr>
          <a:lstStyle/>
          <a:p>
            <a:pPr algn="ctr"/>
            <a:r>
              <a:rPr lang="es-MX" sz="4400" b="1" dirty="0">
                <a:solidFill>
                  <a:schemeClr val="bg1"/>
                </a:solidFill>
                <a:latin typeface="Titillium Web" charset="0"/>
                <a:ea typeface="Titillium Web" charset="0"/>
                <a:cs typeface="Titillium Web" charset="0"/>
              </a:rPr>
              <a:t>Complemento para recepción de pagos, también denominado Recibo Electrónico de Pago  en los </a:t>
            </a:r>
            <a:r>
              <a:rPr lang="es-ES_tradnl" sz="4400" b="1" dirty="0">
                <a:solidFill>
                  <a:schemeClr val="bg1"/>
                </a:solidFill>
                <a:latin typeface="Titillium Web" charset="0"/>
                <a:ea typeface="Titillium Web" charset="0"/>
                <a:cs typeface="Titillium Web" charset="0"/>
              </a:rPr>
              <a:t>sistemas CONTPAQi</a:t>
            </a:r>
            <a:r>
              <a:rPr lang="es-MX" sz="4400" b="1" dirty="0">
                <a:solidFill>
                  <a:schemeClr val="bg1"/>
                </a:solidFill>
                <a:latin typeface="Titillium Web" charset="0"/>
                <a:ea typeface="Titillium Web" charset="0"/>
                <a:cs typeface="Titillium Web" charset="0"/>
              </a:rPr>
              <a:t>® </a:t>
            </a:r>
            <a:r>
              <a:rPr lang="es-MX" sz="4400" dirty="0"/>
              <a:t/>
            </a:r>
            <a:br>
              <a:rPr lang="es-MX" sz="4400" dirty="0"/>
            </a:br>
            <a:r>
              <a:rPr lang="es-MX" sz="4400" dirty="0"/>
              <a:t/>
            </a:r>
            <a:br>
              <a:rPr lang="es-MX" sz="4400" dirty="0"/>
            </a:br>
            <a:endParaRPr lang="es-ES_tradnl" sz="4400" b="1" dirty="0">
              <a:latin typeface="Titillium Web" charset="0"/>
              <a:ea typeface="Titillium Web" charset="0"/>
              <a:cs typeface="Titillium Web" charset="0"/>
            </a:endParaRPr>
          </a:p>
        </p:txBody>
      </p:sp>
    </p:spTree>
    <p:extLst>
      <p:ext uri="{BB962C8B-B14F-4D97-AF65-F5344CB8AC3E}">
        <p14:creationId xmlns:p14="http://schemas.microsoft.com/office/powerpoint/2010/main" val="195025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2570" y="1222597"/>
            <a:ext cx="9746862" cy="1366929"/>
          </a:xfrm>
        </p:spPr>
        <p:txBody>
          <a:bodyPr>
            <a:normAutofit/>
          </a:bodyPr>
          <a:lstStyle/>
          <a:p>
            <a:endParaRPr lang="es-ES_tradnl" sz="2407" dirty="0"/>
          </a:p>
          <a:p>
            <a:endParaRPr lang="es-ES_tradnl" sz="2407" dirty="0"/>
          </a:p>
        </p:txBody>
      </p:sp>
      <p:grpSp>
        <p:nvGrpSpPr>
          <p:cNvPr id="4" name="Agrupar 3"/>
          <p:cNvGrpSpPr/>
          <p:nvPr/>
        </p:nvGrpSpPr>
        <p:grpSpPr>
          <a:xfrm>
            <a:off x="1032662" y="1481401"/>
            <a:ext cx="4063319" cy="4282401"/>
            <a:chOff x="662793" y="1450579"/>
            <a:chExt cx="4496630" cy="4528981"/>
          </a:xfrm>
        </p:grpSpPr>
        <p:pic>
          <p:nvPicPr>
            <p:cNvPr id="9" name="Imagen 8"/>
            <p:cNvPicPr>
              <a:picLocks noChangeAspect="1"/>
            </p:cNvPicPr>
            <p:nvPr/>
          </p:nvPicPr>
          <p:blipFill>
            <a:blip r:embed="rId3"/>
            <a:stretch>
              <a:fillRect/>
            </a:stretch>
          </p:blipFill>
          <p:spPr>
            <a:xfrm>
              <a:off x="662793" y="1450579"/>
              <a:ext cx="4496630" cy="4528981"/>
            </a:xfrm>
            <a:prstGeom prst="rect">
              <a:avLst/>
            </a:prstGeom>
          </p:spPr>
        </p:pic>
        <p:pic>
          <p:nvPicPr>
            <p:cNvPr id="10" name="Imagen 9"/>
            <p:cNvPicPr>
              <a:picLocks noChangeAspect="1"/>
            </p:cNvPicPr>
            <p:nvPr/>
          </p:nvPicPr>
          <p:blipFill>
            <a:blip r:embed="rId4"/>
            <a:stretch>
              <a:fillRect/>
            </a:stretch>
          </p:blipFill>
          <p:spPr>
            <a:xfrm rot="18935176">
              <a:off x="1139383" y="2366422"/>
              <a:ext cx="3267395" cy="1592434"/>
            </a:xfrm>
            <a:prstGeom prst="rect">
              <a:avLst/>
            </a:prstGeom>
          </p:spPr>
        </p:pic>
      </p:grpSp>
      <p:sp>
        <p:nvSpPr>
          <p:cNvPr id="2" name="Rectángulo 1"/>
          <p:cNvSpPr/>
          <p:nvPr/>
        </p:nvSpPr>
        <p:spPr>
          <a:xfrm>
            <a:off x="4611724" y="1612282"/>
            <a:ext cx="6357708" cy="4524315"/>
          </a:xfrm>
          <a:prstGeom prst="rect">
            <a:avLst/>
          </a:prstGeom>
        </p:spPr>
        <p:txBody>
          <a:bodyPr wrap="square">
            <a:spAutoFit/>
          </a:bodyPr>
          <a:lstStyle/>
          <a:p>
            <a:pPr marL="457200" indent="-457200">
              <a:buFont typeface="Arial" charset="0"/>
              <a:buChar char="•"/>
            </a:pPr>
            <a:r>
              <a:rPr lang="es-ES_tradnl" sz="3200" dirty="0"/>
              <a:t>Controlar el flujo de efectivo </a:t>
            </a:r>
          </a:p>
          <a:p>
            <a:pPr marL="457200" indent="-457200">
              <a:buFont typeface="Arial" charset="0"/>
              <a:buChar char="•"/>
            </a:pPr>
            <a:r>
              <a:rPr lang="es-ES_tradnl" sz="3200" dirty="0"/>
              <a:t>Ajustar mecanismos para evitar cancelaciones indebidas</a:t>
            </a:r>
          </a:p>
          <a:p>
            <a:pPr marL="457200" indent="-457200">
              <a:buFont typeface="Arial" charset="0"/>
              <a:buChar char="•"/>
            </a:pPr>
            <a:r>
              <a:rPr lang="es-ES" sz="3200" dirty="0"/>
              <a:t>Conocer si la factura ha sido pagada</a:t>
            </a:r>
          </a:p>
          <a:p>
            <a:pPr marL="457200" indent="-457200">
              <a:buFont typeface="Arial" charset="0"/>
              <a:buChar char="•"/>
            </a:pPr>
            <a:r>
              <a:rPr lang="es-ES" sz="3200" dirty="0"/>
              <a:t>Evitar la duplicidad de Ingresos en Facturación de Parcialidades</a:t>
            </a:r>
          </a:p>
          <a:p>
            <a:pPr marL="457200" indent="-457200">
              <a:buFont typeface="Arial" charset="0"/>
              <a:buChar char="•"/>
            </a:pPr>
            <a:endParaRPr lang="es-ES_tradnl" sz="3200" dirty="0"/>
          </a:p>
          <a:p>
            <a:pPr marL="457200" indent="-457200">
              <a:buFont typeface="Arial" charset="0"/>
              <a:buChar char="•"/>
            </a:pPr>
            <a:endParaRPr lang="es-ES_tradnl" sz="3200" dirty="0"/>
          </a:p>
        </p:txBody>
      </p:sp>
      <p:sp>
        <p:nvSpPr>
          <p:cNvPr id="11" name="Rectángulo 10"/>
          <p:cNvSpPr/>
          <p:nvPr/>
        </p:nvSpPr>
        <p:spPr>
          <a:xfrm>
            <a:off x="707740" y="348413"/>
            <a:ext cx="2514186" cy="771301"/>
          </a:xfrm>
          <a:prstGeom prst="rect">
            <a:avLst/>
          </a:prstGeom>
        </p:spPr>
        <p:txBody>
          <a:bodyPr wrap="square">
            <a:spAutoFit/>
          </a:bodyPr>
          <a:lstStyle/>
          <a:p>
            <a:r>
              <a:rPr lang="es-ES_tradnl" sz="4400" b="1">
                <a:solidFill>
                  <a:srgbClr val="0070C0"/>
                </a:solidFill>
                <a:latin typeface="Titillium Web" charset="0"/>
                <a:ea typeface="Titillium Web" charset="0"/>
                <a:cs typeface="Titillium Web" charset="0"/>
              </a:rPr>
              <a:t>Objetivos</a:t>
            </a:r>
            <a:endParaRPr lang="es-ES_tradnl" sz="4400" b="1" dirty="0">
              <a:solidFill>
                <a:srgbClr val="0070C0"/>
              </a:solidFill>
              <a:latin typeface="Titillium Web" charset="0"/>
              <a:ea typeface="Titillium Web" charset="0"/>
              <a:cs typeface="Titillium Web" charset="0"/>
            </a:endParaRPr>
          </a:p>
        </p:txBody>
      </p:sp>
      <p:sp>
        <p:nvSpPr>
          <p:cNvPr id="8" name="Rectángulo 7"/>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 name="Rectángulo 4"/>
          <p:cNvSpPr/>
          <p:nvPr/>
        </p:nvSpPr>
        <p:spPr>
          <a:xfrm>
            <a:off x="6796585" y="5909481"/>
            <a:ext cx="5395415" cy="94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71" y="5403030"/>
            <a:ext cx="9389660" cy="1467134"/>
          </a:xfrm>
          <a:prstGeom prst="rect">
            <a:avLst/>
          </a:prstGeom>
        </p:spPr>
      </p:pic>
    </p:spTree>
    <p:extLst>
      <p:ext uri="{BB962C8B-B14F-4D97-AF65-F5344CB8AC3E}">
        <p14:creationId xmlns:p14="http://schemas.microsoft.com/office/powerpoint/2010/main" val="116706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es-ES_tradnl" b="1" dirty="0">
                <a:solidFill>
                  <a:schemeClr val="bg1"/>
                </a:solidFill>
                <a:latin typeface="Titillium Web" charset="0"/>
                <a:ea typeface="Titillium Web" charset="0"/>
                <a:cs typeface="Titillium Web" charset="0"/>
              </a:rPr>
              <a:t>Obligación</a:t>
            </a:r>
            <a:r>
              <a:rPr lang="es-ES" b="1" dirty="0">
                <a:solidFill>
                  <a:schemeClr val="bg1"/>
                </a:solidFill>
                <a:latin typeface="Titillium Web" charset="0"/>
                <a:ea typeface="Titillium Web" charset="0"/>
                <a:cs typeface="Titillium Web" charset="0"/>
              </a:rPr>
              <a:t> de Emitir o no Emitir Recibo Electrónico de Pago</a:t>
            </a:r>
            <a:endParaRPr lang="es-ES_tradnl" b="1" dirty="0">
              <a:solidFill>
                <a:schemeClr val="bg1"/>
              </a:solidFill>
              <a:latin typeface="Titillium Web" charset="0"/>
              <a:ea typeface="Titillium Web" charset="0"/>
              <a:cs typeface="Titillium Web" charset="0"/>
            </a:endParaRPr>
          </a:p>
        </p:txBody>
      </p:sp>
    </p:spTree>
    <p:extLst>
      <p:ext uri="{BB962C8B-B14F-4D97-AF65-F5344CB8AC3E}">
        <p14:creationId xmlns:p14="http://schemas.microsoft.com/office/powerpoint/2010/main" val="84799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2781"/>
            <a:ext cx="10515600" cy="959803"/>
          </a:xfrm>
        </p:spPr>
        <p:txBody>
          <a:bodyPr/>
          <a:lstStyle/>
          <a:p>
            <a:r>
              <a:rPr lang="es-ES_tradnl" dirty="0"/>
              <a:t>Existen Dos Elementos que marcan la pauta</a:t>
            </a:r>
          </a:p>
        </p:txBody>
      </p:sp>
      <p:sp>
        <p:nvSpPr>
          <p:cNvPr id="3" name="Marcador de contenido 2"/>
          <p:cNvSpPr>
            <a:spLocks noGrp="1"/>
          </p:cNvSpPr>
          <p:nvPr>
            <p:ph idx="1"/>
          </p:nvPr>
        </p:nvSpPr>
        <p:spPr>
          <a:xfrm>
            <a:off x="838200" y="1172584"/>
            <a:ext cx="10515600" cy="5004379"/>
          </a:xfrm>
        </p:spPr>
        <p:txBody>
          <a:bodyPr>
            <a:normAutofit/>
          </a:bodyPr>
          <a:lstStyle/>
          <a:p>
            <a:r>
              <a:rPr lang="es-ES_tradnl" b="1" dirty="0"/>
              <a:t>Método de Pago:</a:t>
            </a:r>
          </a:p>
          <a:p>
            <a:r>
              <a:rPr lang="es-ES_tradnl" dirty="0"/>
              <a:t>PUE: Pago en Una sola Exhibición</a:t>
            </a:r>
          </a:p>
          <a:p>
            <a:r>
              <a:rPr lang="es-ES_tradnl" dirty="0"/>
              <a:t>PPD: Pago en Parcialidades o Diferido</a:t>
            </a:r>
          </a:p>
          <a:p>
            <a:endParaRPr lang="es-ES_tradnl" dirty="0"/>
          </a:p>
          <a:p>
            <a:r>
              <a:rPr lang="es-ES_tradnl" b="1" dirty="0"/>
              <a:t>Forma de Pago:</a:t>
            </a:r>
          </a:p>
          <a:p>
            <a:r>
              <a:rPr lang="es-ES_tradnl" dirty="0"/>
              <a:t>001 Efectivo			005 Monedero </a:t>
            </a:r>
            <a:r>
              <a:rPr lang="es-ES_tradnl" dirty="0" err="1"/>
              <a:t>Electr</a:t>
            </a:r>
            <a:r>
              <a:rPr lang="es-ES" dirty="0" err="1"/>
              <a:t>ónico</a:t>
            </a:r>
            <a:endParaRPr lang="es-ES_tradnl" dirty="0"/>
          </a:p>
          <a:p>
            <a:r>
              <a:rPr lang="es-ES_tradnl" dirty="0"/>
              <a:t>002 Cheque 			006 Dinero </a:t>
            </a:r>
            <a:r>
              <a:rPr lang="es-ES_tradnl" dirty="0" err="1"/>
              <a:t>Electr</a:t>
            </a:r>
            <a:r>
              <a:rPr lang="es-ES" dirty="0" err="1"/>
              <a:t>ónico</a:t>
            </a:r>
            <a:endParaRPr lang="es-ES_tradnl" dirty="0"/>
          </a:p>
          <a:p>
            <a:r>
              <a:rPr lang="es-ES_tradnl" dirty="0"/>
              <a:t>003 Transferencia		008 Vales de Despensa</a:t>
            </a:r>
          </a:p>
          <a:p>
            <a:r>
              <a:rPr lang="es-ES_tradnl" dirty="0"/>
              <a:t>004 Tarjetas de Crédito</a:t>
            </a:r>
          </a:p>
        </p:txBody>
      </p:sp>
      <p:sp>
        <p:nvSpPr>
          <p:cNvPr id="5" name="Rectángulo 4"/>
          <p:cNvSpPr/>
          <p:nvPr/>
        </p:nvSpPr>
        <p:spPr>
          <a:xfrm>
            <a:off x="6946710" y="5895833"/>
            <a:ext cx="5245290" cy="962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170" y="5443396"/>
            <a:ext cx="9389660" cy="1467134"/>
          </a:xfrm>
          <a:prstGeom prst="rect">
            <a:avLst/>
          </a:prstGeom>
        </p:spPr>
      </p:pic>
    </p:spTree>
    <p:extLst>
      <p:ext uri="{BB962C8B-B14F-4D97-AF65-F5344CB8AC3E}">
        <p14:creationId xmlns:p14="http://schemas.microsoft.com/office/powerpoint/2010/main" val="1617190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¿Cuando debo emitir un REP?</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Rectángulo 2"/>
          <p:cNvSpPr/>
          <p:nvPr/>
        </p:nvSpPr>
        <p:spPr>
          <a:xfrm>
            <a:off x="895454" y="1667323"/>
            <a:ext cx="10308455" cy="830997"/>
          </a:xfrm>
          <a:prstGeom prst="rect">
            <a:avLst/>
          </a:prstGeom>
        </p:spPr>
        <p:txBody>
          <a:bodyPr wrap="square">
            <a:spAutoFit/>
          </a:bodyPr>
          <a:lstStyle/>
          <a:p>
            <a:r>
              <a:rPr lang="es-MX" sz="2400" dirty="0"/>
              <a:t>Cuando al momento de expedir el CFDI no reciba el pago de la contraprestación (pago diferido)</a:t>
            </a:r>
          </a:p>
        </p:txBody>
      </p:sp>
      <p:sp>
        <p:nvSpPr>
          <p:cNvPr id="4" name="Rectángulo 3"/>
          <p:cNvSpPr/>
          <p:nvPr/>
        </p:nvSpPr>
        <p:spPr>
          <a:xfrm>
            <a:off x="1467774" y="2580730"/>
            <a:ext cx="8306539" cy="923330"/>
          </a:xfrm>
          <a:prstGeom prst="rect">
            <a:avLst/>
          </a:prstGeom>
        </p:spPr>
        <p:txBody>
          <a:bodyPr wrap="square">
            <a:spAutoFit/>
          </a:bodyPr>
          <a:lstStyle/>
          <a:p>
            <a:pPr marL="342900" indent="-342900" algn="just">
              <a:buAutoNum type="alphaLcParenR"/>
            </a:pPr>
            <a:r>
              <a:rPr lang="es-MX" dirty="0"/>
              <a:t>Emitir un CFDI por el valor total de la operación en el momento en que ésta se realice. </a:t>
            </a:r>
          </a:p>
          <a:p>
            <a:pPr marL="342900" indent="-342900" algn="just">
              <a:buAutoNum type="alphaLcParenR"/>
            </a:pPr>
            <a:r>
              <a:rPr lang="es-MX" dirty="0"/>
              <a:t>Posteriormente emitir un CFDI por cada uno de los pagos que reciba.</a:t>
            </a:r>
          </a:p>
        </p:txBody>
      </p:sp>
      <p:sp>
        <p:nvSpPr>
          <p:cNvPr id="6" name="Rectángulo 5"/>
          <p:cNvSpPr/>
          <p:nvPr/>
        </p:nvSpPr>
        <p:spPr>
          <a:xfrm>
            <a:off x="684497" y="1267213"/>
            <a:ext cx="2651688" cy="400110"/>
          </a:xfrm>
          <a:prstGeom prst="rect">
            <a:avLst/>
          </a:prstGeom>
        </p:spPr>
        <p:txBody>
          <a:bodyPr wrap="none">
            <a:spAutoFit/>
          </a:bodyPr>
          <a:lstStyle/>
          <a:p>
            <a:r>
              <a:rPr lang="es-MX" sz="2000" dirty="0">
                <a:solidFill>
                  <a:schemeClr val="accent1">
                    <a:lumMod val="75000"/>
                  </a:schemeClr>
                </a:solidFill>
              </a:rPr>
              <a:t>Guía de llenado del REP</a:t>
            </a:r>
          </a:p>
        </p:txBody>
      </p:sp>
      <p:sp>
        <p:nvSpPr>
          <p:cNvPr id="8" name="Rectángulo 7"/>
          <p:cNvSpPr/>
          <p:nvPr/>
        </p:nvSpPr>
        <p:spPr>
          <a:xfrm>
            <a:off x="707740" y="4011892"/>
            <a:ext cx="3219599" cy="400110"/>
          </a:xfrm>
          <a:prstGeom prst="rect">
            <a:avLst/>
          </a:prstGeom>
        </p:spPr>
        <p:txBody>
          <a:bodyPr wrap="none">
            <a:spAutoFit/>
          </a:bodyPr>
          <a:lstStyle/>
          <a:p>
            <a:r>
              <a:rPr lang="es-MX" sz="2000" dirty="0">
                <a:solidFill>
                  <a:schemeClr val="accent1">
                    <a:lumMod val="75000"/>
                  </a:schemeClr>
                </a:solidFill>
              </a:rPr>
              <a:t>Guía de llenado Anexo 20 3.3</a:t>
            </a:r>
          </a:p>
        </p:txBody>
      </p:sp>
      <p:sp>
        <p:nvSpPr>
          <p:cNvPr id="9" name="Rectángulo 8"/>
          <p:cNvSpPr/>
          <p:nvPr/>
        </p:nvSpPr>
        <p:spPr>
          <a:xfrm>
            <a:off x="838200" y="4459278"/>
            <a:ext cx="10365709" cy="1477328"/>
          </a:xfrm>
          <a:prstGeom prst="rect">
            <a:avLst/>
          </a:prstGeom>
        </p:spPr>
        <p:txBody>
          <a:bodyPr wrap="square">
            <a:spAutoFit/>
          </a:bodyPr>
          <a:lstStyle/>
          <a:p>
            <a:pPr algn="just"/>
            <a:r>
              <a:rPr lang="es-MX" dirty="0"/>
              <a:t>En el caso de que no se reciba el pago de la contraprestación al momento de la emisión del comprobante fiscal (pago en parcialidades o diferido), los contribuyentes deberán seleccionar la </a:t>
            </a:r>
            <a:r>
              <a:rPr lang="es-MX" dirty="0">
                <a:solidFill>
                  <a:schemeClr val="accent1">
                    <a:lumMod val="75000"/>
                  </a:schemeClr>
                </a:solidFill>
              </a:rPr>
              <a:t>clave 99 (Por definir) </a:t>
            </a:r>
            <a:r>
              <a:rPr lang="es-MX" dirty="0"/>
              <a:t>del catálogo </a:t>
            </a:r>
            <a:r>
              <a:rPr lang="es-MX" dirty="0" err="1"/>
              <a:t>c_FormaPago</a:t>
            </a:r>
            <a:r>
              <a:rPr lang="es-MX" dirty="0"/>
              <a:t> publicado en el Portal del SAT. En este supuesto la clave de (Pago en parcialidades o diferido) y cuando se reciba el pago total o parcial se debe emitir adicionalmente un CFDI al que se le incorpore el </a:t>
            </a:r>
            <a:r>
              <a:rPr lang="es-MX" b="1" dirty="0">
                <a:solidFill>
                  <a:schemeClr val="accent1">
                    <a:lumMod val="75000"/>
                  </a:schemeClr>
                </a:solidFill>
              </a:rPr>
              <a:t>REP</a:t>
            </a:r>
            <a:r>
              <a:rPr lang="es-MX" dirty="0"/>
              <a:t> por cada pago que se reciba</a:t>
            </a:r>
          </a:p>
        </p:txBody>
      </p:sp>
      <p:sp>
        <p:nvSpPr>
          <p:cNvPr id="7" name="Rectángulo 6"/>
          <p:cNvSpPr/>
          <p:nvPr/>
        </p:nvSpPr>
        <p:spPr>
          <a:xfrm>
            <a:off x="6823881" y="5936606"/>
            <a:ext cx="5368119" cy="92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701" y="5848194"/>
            <a:ext cx="7028597" cy="1098218"/>
          </a:xfrm>
          <a:prstGeom prst="rect">
            <a:avLst/>
          </a:prstGeom>
        </p:spPr>
      </p:pic>
    </p:spTree>
    <p:extLst>
      <p:ext uri="{BB962C8B-B14F-4D97-AF65-F5344CB8AC3E}">
        <p14:creationId xmlns:p14="http://schemas.microsoft.com/office/powerpoint/2010/main" val="10987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1668" y="2024109"/>
            <a:ext cx="10515600" cy="4481329"/>
          </a:xfrm>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_tradnl" dirty="0"/>
              <a:t>En el caso, de que se haya recibido el pago de la contraprestación</a:t>
            </a:r>
            <a:r>
              <a:rPr lang="es-ES" dirty="0"/>
              <a:t> al momento de la emisión del comprobante fiscal, los contribuyentes deberán consignar en éste, la clave correspondiente a la forma en que se recibió el pago de conformidad con el catálogo </a:t>
            </a:r>
            <a:r>
              <a:rPr lang="es-ES" dirty="0" err="1"/>
              <a:t>c_FormaPago</a:t>
            </a:r>
            <a:r>
              <a:rPr lang="es-ES" dirty="0"/>
              <a:t> publicado en el Portal del SAT.</a:t>
            </a:r>
          </a:p>
          <a:p>
            <a:pPr marL="0" marR="0" lvl="0" indent="0" algn="just" defTabSz="914400" eaLnBrk="1" fontAlgn="auto" latinLnBrk="0" hangingPunct="1">
              <a:lnSpc>
                <a:spcPct val="100000"/>
              </a:lnSpc>
              <a:spcBef>
                <a:spcPts val="0"/>
              </a:spcBef>
              <a:spcAft>
                <a:spcPts val="0"/>
              </a:spcAft>
              <a:buClrTx/>
              <a:buSzTx/>
              <a:buFontTx/>
              <a:buNone/>
              <a:tabLst/>
              <a:defRPr/>
            </a:pPr>
            <a:endParaRPr lang="es-ES" dirty="0"/>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En este supuesto  </a:t>
            </a:r>
            <a:r>
              <a:rPr lang="es-ES" b="1" dirty="0"/>
              <a:t>NO</a:t>
            </a:r>
            <a:r>
              <a:rPr lang="es-ES" dirty="0"/>
              <a:t> se debe emitir adicionalmente un CFDI al que se le incorpore el “Complemento para recepción de pagos”, porque el comprobante ya está pagado.</a:t>
            </a:r>
            <a:endParaRPr lang="es-ES_tradnl" dirty="0"/>
          </a:p>
        </p:txBody>
      </p:sp>
      <p:sp>
        <p:nvSpPr>
          <p:cNvPr id="4" name="Título 1">
            <a:extLst>
              <a:ext uri="{FF2B5EF4-FFF2-40B4-BE49-F238E27FC236}">
                <a16:creationId xmlns:a16="http://schemas.microsoft.com/office/drawing/2014/main" xmlns="" id="{BDF43BBC-C294-4A22-B621-9AA7FD98169C}"/>
              </a:ext>
            </a:extLst>
          </p:cNvPr>
          <p:cNvSpPr>
            <a:spLocks noGrp="1"/>
          </p:cNvSpPr>
          <p:nvPr>
            <p:ph type="title"/>
          </p:nvPr>
        </p:nvSpPr>
        <p:spPr>
          <a:xfrm>
            <a:off x="731668" y="479111"/>
            <a:ext cx="10515600" cy="959803"/>
          </a:xfrm>
        </p:spPr>
        <p:txBody>
          <a:bodyPr/>
          <a:lstStyle/>
          <a:p>
            <a:r>
              <a:rPr lang="es-ES_tradnl" b="1" dirty="0"/>
              <a:t>Cuando NO debo emitir un REP</a:t>
            </a:r>
          </a:p>
        </p:txBody>
      </p:sp>
      <p:sp>
        <p:nvSpPr>
          <p:cNvPr id="2" name="Rectángulo 1"/>
          <p:cNvSpPr/>
          <p:nvPr/>
        </p:nvSpPr>
        <p:spPr>
          <a:xfrm>
            <a:off x="6687403" y="5895833"/>
            <a:ext cx="5504597" cy="106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936" y="5895833"/>
            <a:ext cx="6933063" cy="1083291"/>
          </a:xfrm>
          <a:prstGeom prst="rect">
            <a:avLst/>
          </a:prstGeom>
        </p:spPr>
      </p:pic>
    </p:spTree>
    <p:extLst>
      <p:ext uri="{BB962C8B-B14F-4D97-AF65-F5344CB8AC3E}">
        <p14:creationId xmlns:p14="http://schemas.microsoft.com/office/powerpoint/2010/main" val="9126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474634"/>
            <a:ext cx="10515600" cy="5714384"/>
          </a:xfrm>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_tradnl" dirty="0"/>
              <a:t>En el caso de que </a:t>
            </a:r>
            <a:r>
              <a:rPr lang="es-ES_tradnl" b="1" dirty="0"/>
              <a:t>NO</a:t>
            </a:r>
            <a:r>
              <a:rPr lang="es-ES_tradnl" dirty="0"/>
              <a:t> se reciba el pago de la </a:t>
            </a:r>
            <a:r>
              <a:rPr lang="es-ES_tradnl" dirty="0" err="1"/>
              <a:t>contraprestaci</a:t>
            </a:r>
            <a:r>
              <a:rPr lang="es-ES" dirty="0" err="1"/>
              <a:t>ón</a:t>
            </a:r>
            <a:r>
              <a:rPr lang="es-ES" dirty="0"/>
              <a:t> al momento de la emisión del comprobante fiscal (pago en parcialidades o diferido), los contribuyentes deberán seleccionar la clave “99” (Por definir) del catálogo </a:t>
            </a:r>
            <a:r>
              <a:rPr lang="es-ES" dirty="0" err="1"/>
              <a:t>c_FormaPago</a:t>
            </a:r>
            <a:r>
              <a:rPr lang="es-ES" dirty="0"/>
              <a:t> publicado en el portal del SAT.</a:t>
            </a:r>
          </a:p>
          <a:p>
            <a:pPr marL="0" marR="0" lvl="0" indent="0" algn="just" defTabSz="914400" eaLnBrk="1" fontAlgn="auto" latinLnBrk="0" hangingPunct="1">
              <a:lnSpc>
                <a:spcPct val="100000"/>
              </a:lnSpc>
              <a:spcBef>
                <a:spcPts val="0"/>
              </a:spcBef>
              <a:spcAft>
                <a:spcPts val="0"/>
              </a:spcAft>
              <a:buClrTx/>
              <a:buSzTx/>
              <a:buFontTx/>
              <a:buNone/>
              <a:tabLst/>
              <a:defRPr/>
            </a:pPr>
            <a:endParaRPr lang="es-ES" dirty="0"/>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En este supuesto la clave del método de pago debe ser “</a:t>
            </a:r>
            <a:r>
              <a:rPr lang="es-ES" b="1" dirty="0"/>
              <a:t>PPD</a:t>
            </a:r>
            <a:r>
              <a:rPr lang="es-ES" dirty="0"/>
              <a:t>” (Pago en parcialidades o diferido) y cuando se reciba el pago total o parcial se debe emitir adicionalmente un CFDI al que se le incorpore el </a:t>
            </a:r>
            <a:r>
              <a:rPr lang="es-ES" b="1" dirty="0"/>
              <a:t>“Complemento para recepción de pagos”</a:t>
            </a:r>
            <a:r>
              <a:rPr lang="es-ES" dirty="0"/>
              <a:t> por cada pago que se reciba.</a:t>
            </a:r>
            <a:endParaRPr lang="es-ES_tradnl" dirty="0"/>
          </a:p>
        </p:txBody>
      </p:sp>
      <p:sp>
        <p:nvSpPr>
          <p:cNvPr id="4" name="Título 1">
            <a:extLst>
              <a:ext uri="{FF2B5EF4-FFF2-40B4-BE49-F238E27FC236}">
                <a16:creationId xmlns:a16="http://schemas.microsoft.com/office/drawing/2014/main" xmlns="" id="{0F9BB6AA-7DF2-4777-9CB3-0DD1DB9671A1}"/>
              </a:ext>
            </a:extLst>
          </p:cNvPr>
          <p:cNvSpPr>
            <a:spLocks noGrp="1"/>
          </p:cNvSpPr>
          <p:nvPr>
            <p:ph type="title"/>
          </p:nvPr>
        </p:nvSpPr>
        <p:spPr>
          <a:xfrm>
            <a:off x="731668" y="328190"/>
            <a:ext cx="10515600" cy="959803"/>
          </a:xfrm>
        </p:spPr>
        <p:txBody>
          <a:bodyPr/>
          <a:lstStyle/>
          <a:p>
            <a:r>
              <a:rPr lang="es-ES_tradnl" b="1" dirty="0"/>
              <a:t>Cuando DEBO emitir un REP</a:t>
            </a:r>
          </a:p>
        </p:txBody>
      </p:sp>
      <p:sp>
        <p:nvSpPr>
          <p:cNvPr id="2" name="Rectángulo 1"/>
          <p:cNvSpPr/>
          <p:nvPr/>
        </p:nvSpPr>
        <p:spPr>
          <a:xfrm>
            <a:off x="6974006" y="6018663"/>
            <a:ext cx="5217994" cy="839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170" y="5390866"/>
            <a:ext cx="9389660" cy="1467134"/>
          </a:xfrm>
          <a:prstGeom prst="rect">
            <a:avLst/>
          </a:prstGeom>
        </p:spPr>
      </p:pic>
    </p:spTree>
    <p:extLst>
      <p:ext uri="{BB962C8B-B14F-4D97-AF65-F5344CB8AC3E}">
        <p14:creationId xmlns:p14="http://schemas.microsoft.com/office/powerpoint/2010/main" val="55684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07739" y="392148"/>
            <a:ext cx="10073149" cy="685801"/>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RMF Regla 2.7.1.35 Primer párrafo</a:t>
            </a:r>
          </a:p>
        </p:txBody>
      </p:sp>
      <p:sp>
        <p:nvSpPr>
          <p:cNvPr id="10" name="Rectángulo 9"/>
          <p:cNvSpPr/>
          <p:nvPr/>
        </p:nvSpPr>
        <p:spPr>
          <a:xfrm>
            <a:off x="6341533" y="1077949"/>
            <a:ext cx="3215136" cy="262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ítulo 1"/>
          <p:cNvSpPr txBox="1">
            <a:spLocks/>
          </p:cNvSpPr>
          <p:nvPr/>
        </p:nvSpPr>
        <p:spPr>
          <a:xfrm>
            <a:off x="1660093" y="1359269"/>
            <a:ext cx="8693303" cy="583880"/>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800" dirty="0">
                <a:latin typeface="Titillium Web" charset="0"/>
                <a:ea typeface="Titillium Web" charset="0"/>
                <a:cs typeface="Titillium Web" charset="0"/>
              </a:rPr>
              <a:t>Contraprestación </a:t>
            </a:r>
            <a:r>
              <a:rPr lang="es-ES_tradnl" sz="2800" b="1" dirty="0">
                <a:latin typeface="Titillium Web" charset="0"/>
                <a:ea typeface="Titillium Web" charset="0"/>
                <a:cs typeface="Titillium Web" charset="0"/>
              </a:rPr>
              <a:t>no </a:t>
            </a:r>
            <a:r>
              <a:rPr lang="es-ES_tradnl" sz="2800" dirty="0">
                <a:latin typeface="Titillium Web" charset="0"/>
                <a:ea typeface="Titillium Web" charset="0"/>
                <a:cs typeface="Titillium Web" charset="0"/>
              </a:rPr>
              <a:t>se pagó en una sola exhibición</a:t>
            </a:r>
          </a:p>
        </p:txBody>
      </p:sp>
      <p:pic>
        <p:nvPicPr>
          <p:cNvPr id="2" name="Imagen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008" y="2275706"/>
            <a:ext cx="2669909" cy="3919374"/>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538" y="3436316"/>
            <a:ext cx="900414" cy="921852"/>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986" y="2035206"/>
            <a:ext cx="2585226" cy="3620947"/>
          </a:xfrm>
          <a:prstGeom prst="rect">
            <a:avLst/>
          </a:prstGeom>
        </p:spPr>
      </p:pic>
      <p:sp>
        <p:nvSpPr>
          <p:cNvPr id="8" name="Rectángulo 7"/>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 name="Rectángulo 6"/>
          <p:cNvSpPr/>
          <p:nvPr/>
        </p:nvSpPr>
        <p:spPr>
          <a:xfrm>
            <a:off x="6919415" y="6045958"/>
            <a:ext cx="5272585" cy="81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3766" y="5768445"/>
            <a:ext cx="7472397" cy="1167562"/>
          </a:xfrm>
          <a:prstGeom prst="rect">
            <a:avLst/>
          </a:prstGeom>
        </p:spPr>
      </p:pic>
    </p:spTree>
    <p:extLst>
      <p:ext uri="{BB962C8B-B14F-4D97-AF65-F5344CB8AC3E}">
        <p14:creationId xmlns:p14="http://schemas.microsoft.com/office/powerpoint/2010/main" val="860233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07740" y="499743"/>
            <a:ext cx="9337012" cy="625665"/>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Regla 2.7.1.35 Segundo párrafo</a:t>
            </a:r>
          </a:p>
        </p:txBody>
      </p:sp>
      <p:sp>
        <p:nvSpPr>
          <p:cNvPr id="7" name="CuadroTexto 6"/>
          <p:cNvSpPr txBox="1"/>
          <p:nvPr/>
        </p:nvSpPr>
        <p:spPr>
          <a:xfrm>
            <a:off x="877542" y="1294565"/>
            <a:ext cx="10071215" cy="1384995"/>
          </a:xfrm>
          <a:prstGeom prst="rect">
            <a:avLst/>
          </a:prstGeom>
          <a:noFill/>
        </p:spPr>
        <p:txBody>
          <a:bodyPr wrap="square" rtlCol="0">
            <a:spAutoFit/>
          </a:bodyPr>
          <a:lstStyle/>
          <a:p>
            <a:r>
              <a:rPr lang="es-ES" sz="2800" dirty="0">
                <a:latin typeface="Titillium Web" charset="0"/>
                <a:ea typeface="Titillium Web" charset="0"/>
                <a:cs typeface="Titillium Web" charset="0"/>
              </a:rPr>
              <a:t>El monto del pago se aplicará proporcionalmente a los conceptos integrados en el comprobante emitido por el valor total de la operación a que se refiere el primer párrafo de la presente regla</a:t>
            </a:r>
            <a:r>
              <a:rPr lang="es-ES_tradnl" sz="2800" dirty="0">
                <a:latin typeface="Titillium Web" charset="0"/>
                <a:ea typeface="Titillium Web" charset="0"/>
                <a:cs typeface="Titillium Web" charset="0"/>
              </a:rPr>
              <a:t> </a:t>
            </a:r>
            <a:endParaRPr lang="es-ES_tradnl" sz="3200" dirty="0">
              <a:solidFill>
                <a:schemeClr val="bg1"/>
              </a:solidFill>
              <a:latin typeface="Titillium Web" charset="0"/>
              <a:ea typeface="Titillium Web" charset="0"/>
              <a:cs typeface="Titillium Web"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529" y="4212908"/>
            <a:ext cx="1107825" cy="563301"/>
          </a:xfrm>
          <a:prstGeom prst="rect">
            <a:avLst/>
          </a:prstGeom>
        </p:spPr>
      </p:pic>
      <p:sp>
        <p:nvSpPr>
          <p:cNvPr id="9" name="Nube 8"/>
          <p:cNvSpPr/>
          <p:nvPr/>
        </p:nvSpPr>
        <p:spPr>
          <a:xfrm>
            <a:off x="7176304" y="2750734"/>
            <a:ext cx="4271058" cy="30951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latin typeface="Titillium Web" charset="0"/>
                <a:ea typeface="Titillium Web" charset="0"/>
                <a:cs typeface="Titillium Web" charset="0"/>
              </a:rPr>
              <a:t>El impuesto que se podrá acreditar será proporcional al importe pagado en el CFDI-Pago aunque en este no se refleje el importe del impuesto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12" name="Agrupar 11"/>
          <p:cNvGrpSpPr/>
          <p:nvPr/>
        </p:nvGrpSpPr>
        <p:grpSpPr>
          <a:xfrm>
            <a:off x="4734035" y="2760479"/>
            <a:ext cx="2040587" cy="2915728"/>
            <a:chOff x="7196084" y="2388941"/>
            <a:chExt cx="2040587" cy="2915728"/>
          </a:xfrm>
        </p:grpSpPr>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14" name="CuadroTexto 13"/>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15" name="CuadroTexto 14"/>
            <p:cNvSpPr txBox="1"/>
            <p:nvPr/>
          </p:nvSpPr>
          <p:spPr>
            <a:xfrm>
              <a:off x="7196084" y="4142458"/>
              <a:ext cx="880338" cy="338554"/>
            </a:xfrm>
            <a:prstGeom prst="rect">
              <a:avLst/>
            </a:prstGeom>
            <a:noFill/>
          </p:spPr>
          <p:txBody>
            <a:bodyPr wrap="square" rtlCol="0">
              <a:spAutoFit/>
            </a:bodyPr>
            <a:lstStyle/>
            <a:p>
              <a:pPr algn="ctr"/>
              <a:r>
                <a:rPr lang="es-ES_tradnl" sz="800" dirty="0"/>
                <a:t>Importe saldo anterior</a:t>
              </a:r>
            </a:p>
          </p:txBody>
        </p:sp>
        <p:sp>
          <p:nvSpPr>
            <p:cNvPr id="16" name="CuadroTexto 15"/>
            <p:cNvSpPr txBox="1"/>
            <p:nvPr/>
          </p:nvSpPr>
          <p:spPr>
            <a:xfrm>
              <a:off x="7786634" y="4145725"/>
              <a:ext cx="840058" cy="338554"/>
            </a:xfrm>
            <a:prstGeom prst="rect">
              <a:avLst/>
            </a:prstGeom>
            <a:noFill/>
          </p:spPr>
          <p:txBody>
            <a:bodyPr wrap="square" rtlCol="0">
              <a:spAutoFit/>
            </a:bodyPr>
            <a:lstStyle/>
            <a:p>
              <a:pPr algn="ctr"/>
              <a:r>
                <a:rPr lang="es-ES_tradnl" sz="800" dirty="0"/>
                <a:t>Importe pagado</a:t>
              </a:r>
            </a:p>
          </p:txBody>
        </p:sp>
        <p:sp>
          <p:nvSpPr>
            <p:cNvPr id="17" name="CuadroTexto 16"/>
            <p:cNvSpPr txBox="1"/>
            <p:nvPr/>
          </p:nvSpPr>
          <p:spPr>
            <a:xfrm>
              <a:off x="8349827" y="4145725"/>
              <a:ext cx="867415" cy="338554"/>
            </a:xfrm>
            <a:prstGeom prst="rect">
              <a:avLst/>
            </a:prstGeom>
            <a:noFill/>
          </p:spPr>
          <p:txBody>
            <a:bodyPr wrap="square" rtlCol="0">
              <a:spAutoFit/>
            </a:bodyPr>
            <a:lstStyle/>
            <a:p>
              <a:pPr algn="ctr"/>
              <a:r>
                <a:rPr lang="es-ES_tradnl" sz="800" dirty="0"/>
                <a:t>Importe saldo insoluto</a:t>
              </a:r>
            </a:p>
          </p:txBody>
        </p:sp>
        <p:sp>
          <p:nvSpPr>
            <p:cNvPr id="18" name="CuadroTexto 17"/>
            <p:cNvSpPr txBox="1"/>
            <p:nvPr/>
          </p:nvSpPr>
          <p:spPr>
            <a:xfrm>
              <a:off x="7196084" y="4568041"/>
              <a:ext cx="867415" cy="215444"/>
            </a:xfrm>
            <a:prstGeom prst="rect">
              <a:avLst/>
            </a:prstGeom>
            <a:noFill/>
          </p:spPr>
          <p:txBody>
            <a:bodyPr wrap="square" rtlCol="0">
              <a:spAutoFit/>
            </a:bodyPr>
            <a:lstStyle/>
            <a:p>
              <a:pPr algn="ctr"/>
              <a:r>
                <a:rPr lang="es-ES_tradnl" sz="800"/>
                <a:t>100,00.00</a:t>
              </a:r>
              <a:endParaRPr lang="es-ES_tradnl" sz="800" dirty="0"/>
            </a:p>
          </p:txBody>
        </p:sp>
        <p:sp>
          <p:nvSpPr>
            <p:cNvPr id="19" name="CuadroTexto 18"/>
            <p:cNvSpPr txBox="1"/>
            <p:nvPr/>
          </p:nvSpPr>
          <p:spPr>
            <a:xfrm>
              <a:off x="7764927" y="4568041"/>
              <a:ext cx="867415" cy="215444"/>
            </a:xfrm>
            <a:prstGeom prst="rect">
              <a:avLst/>
            </a:prstGeom>
            <a:noFill/>
          </p:spPr>
          <p:txBody>
            <a:bodyPr wrap="square" rtlCol="0">
              <a:spAutoFit/>
            </a:bodyPr>
            <a:lstStyle/>
            <a:p>
              <a:pPr algn="ctr"/>
              <a:r>
                <a:rPr lang="es-ES_tradnl" sz="800" dirty="0"/>
                <a:t>40,000.00</a:t>
              </a:r>
            </a:p>
          </p:txBody>
        </p:sp>
        <p:sp>
          <p:nvSpPr>
            <p:cNvPr id="20" name="CuadroTexto 19"/>
            <p:cNvSpPr txBox="1"/>
            <p:nvPr/>
          </p:nvSpPr>
          <p:spPr>
            <a:xfrm>
              <a:off x="8369256" y="4568041"/>
              <a:ext cx="867415" cy="215444"/>
            </a:xfrm>
            <a:prstGeom prst="rect">
              <a:avLst/>
            </a:prstGeom>
            <a:noFill/>
          </p:spPr>
          <p:txBody>
            <a:bodyPr wrap="square" rtlCol="0">
              <a:spAutoFit/>
            </a:bodyPr>
            <a:lstStyle/>
            <a:p>
              <a:pPr algn="ctr"/>
              <a:r>
                <a:rPr lang="es-ES_tradnl" sz="800" dirty="0"/>
                <a:t>60,000.00</a:t>
              </a:r>
            </a:p>
          </p:txBody>
        </p:sp>
      </p:grpSp>
      <p:sp>
        <p:nvSpPr>
          <p:cNvPr id="21" name="Rectángulo 20"/>
          <p:cNvSpPr/>
          <p:nvPr/>
        </p:nvSpPr>
        <p:spPr>
          <a:xfrm>
            <a:off x="5449824" y="4906277"/>
            <a:ext cx="585216" cy="321331"/>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2" name="Agrupar 21"/>
          <p:cNvGrpSpPr/>
          <p:nvPr/>
        </p:nvGrpSpPr>
        <p:grpSpPr>
          <a:xfrm>
            <a:off x="1118713" y="2760480"/>
            <a:ext cx="1970563" cy="2915728"/>
            <a:chOff x="-5501390" y="4330086"/>
            <a:chExt cx="2570590" cy="3587254"/>
          </a:xfrm>
        </p:grpSpPr>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1390" y="4330086"/>
              <a:ext cx="2570590" cy="3587254"/>
            </a:xfrm>
            <a:prstGeom prst="rect">
              <a:avLst/>
            </a:prstGeom>
          </p:spPr>
        </p:pic>
        <p:sp>
          <p:nvSpPr>
            <p:cNvPr id="24" name="CuadroTexto 23"/>
            <p:cNvSpPr txBox="1"/>
            <p:nvPr/>
          </p:nvSpPr>
          <p:spPr>
            <a:xfrm>
              <a:off x="-4272379" y="5501604"/>
              <a:ext cx="1120243" cy="276999"/>
            </a:xfrm>
            <a:prstGeom prst="rect">
              <a:avLst/>
            </a:prstGeom>
            <a:noFill/>
          </p:spPr>
          <p:txBody>
            <a:bodyPr wrap="none" rtlCol="0">
              <a:spAutoFit/>
            </a:bodyPr>
            <a:lstStyle/>
            <a:p>
              <a:r>
                <a:rPr lang="es-ES_tradnl" sz="1200"/>
                <a:t>3 parcialidades</a:t>
              </a:r>
            </a:p>
          </p:txBody>
        </p:sp>
        <p:sp>
          <p:nvSpPr>
            <p:cNvPr id="25" name="CuadroTexto 24"/>
            <p:cNvSpPr txBox="1"/>
            <p:nvPr/>
          </p:nvSpPr>
          <p:spPr>
            <a:xfrm>
              <a:off x="-5025210" y="6379414"/>
              <a:ext cx="1961262" cy="795189"/>
            </a:xfrm>
            <a:prstGeom prst="rect">
              <a:avLst/>
            </a:prstGeom>
            <a:noFill/>
          </p:spPr>
          <p:txBody>
            <a:bodyPr wrap="square" rtlCol="0">
              <a:spAutoFit/>
            </a:bodyPr>
            <a:lstStyle/>
            <a:p>
              <a:pPr algn="r"/>
              <a:r>
                <a:rPr lang="es-ES_tradnl" sz="1200" dirty="0"/>
                <a:t>Subtotal: 86,207.00</a:t>
              </a:r>
            </a:p>
            <a:p>
              <a:pPr algn="r"/>
              <a:r>
                <a:rPr lang="es-ES_tradnl" sz="1200" dirty="0"/>
                <a:t>IVA: 13,793.12</a:t>
              </a:r>
            </a:p>
            <a:p>
              <a:pPr algn="r"/>
              <a:r>
                <a:rPr lang="es-ES_tradnl" sz="1200" dirty="0"/>
                <a:t>Total: 100,000.12</a:t>
              </a:r>
            </a:p>
          </p:txBody>
        </p:sp>
      </p:grpSp>
      <p:sp>
        <p:nvSpPr>
          <p:cNvPr id="2" name="Rectángulo 1"/>
          <p:cNvSpPr/>
          <p:nvPr/>
        </p:nvSpPr>
        <p:spPr>
          <a:xfrm>
            <a:off x="6892119" y="5977719"/>
            <a:ext cx="5299881" cy="88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7" name="Imagen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166313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07740" y="485494"/>
            <a:ext cx="9514433"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Regla 2.7.1.35 Cuarto párrafo</a:t>
            </a:r>
          </a:p>
        </p:txBody>
      </p:sp>
      <p:sp>
        <p:nvSpPr>
          <p:cNvPr id="15" name="Rectángulo 14"/>
          <p:cNvSpPr/>
          <p:nvPr/>
        </p:nvSpPr>
        <p:spPr>
          <a:xfrm>
            <a:off x="-405858" y="1152762"/>
            <a:ext cx="13242991" cy="9759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513" y="3161614"/>
            <a:ext cx="882508" cy="448733"/>
          </a:xfrm>
          <a:prstGeom prst="rect">
            <a:avLst/>
          </a:prstGeom>
        </p:spPr>
      </p:pic>
      <p:sp>
        <p:nvSpPr>
          <p:cNvPr id="23" name="Rectángulo 22"/>
          <p:cNvSpPr/>
          <p:nvPr/>
        </p:nvSpPr>
        <p:spPr>
          <a:xfrm rot="16200000" flipV="1">
            <a:off x="3683936" y="3512217"/>
            <a:ext cx="4640013" cy="5606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43" name="Imagen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506" y="3357862"/>
            <a:ext cx="882508" cy="448733"/>
          </a:xfrm>
          <a:prstGeom prst="rect">
            <a:avLst/>
          </a:prstGeom>
        </p:spPr>
      </p:pic>
      <p:sp>
        <p:nvSpPr>
          <p:cNvPr id="7" name="CuadroTexto 6"/>
          <p:cNvSpPr txBox="1"/>
          <p:nvPr/>
        </p:nvSpPr>
        <p:spPr>
          <a:xfrm>
            <a:off x="689726" y="5320153"/>
            <a:ext cx="4506939" cy="369332"/>
          </a:xfrm>
          <a:prstGeom prst="rect">
            <a:avLst/>
          </a:prstGeom>
          <a:noFill/>
        </p:spPr>
        <p:txBody>
          <a:bodyPr wrap="none" rtlCol="0">
            <a:spAutoFit/>
          </a:bodyPr>
          <a:lstStyle/>
          <a:p>
            <a:r>
              <a:rPr lang="es-ES_tradnl" b="1">
                <a:solidFill>
                  <a:schemeClr val="accent2">
                    <a:lumMod val="75000"/>
                  </a:schemeClr>
                </a:solidFill>
              </a:rPr>
              <a:t>Generar un CFDI-Pago por cada pago recibido</a:t>
            </a:r>
          </a:p>
        </p:txBody>
      </p:sp>
      <p:sp>
        <p:nvSpPr>
          <p:cNvPr id="44" name="CuadroTexto 43"/>
          <p:cNvSpPr txBox="1"/>
          <p:nvPr/>
        </p:nvSpPr>
        <p:spPr>
          <a:xfrm>
            <a:off x="7471042" y="5213923"/>
            <a:ext cx="3367364" cy="646331"/>
          </a:xfrm>
          <a:prstGeom prst="rect">
            <a:avLst/>
          </a:prstGeom>
          <a:noFill/>
        </p:spPr>
        <p:txBody>
          <a:bodyPr wrap="square" rtlCol="0">
            <a:spAutoFit/>
          </a:bodyPr>
          <a:lstStyle/>
          <a:p>
            <a:r>
              <a:rPr lang="es-ES_tradnl" b="1" dirty="0">
                <a:solidFill>
                  <a:schemeClr val="accent2">
                    <a:lumMod val="75000"/>
                  </a:schemeClr>
                </a:solidFill>
              </a:rPr>
              <a:t>Generar un CFDI-Pago por todos los </a:t>
            </a:r>
            <a:r>
              <a:rPr lang="es-ES_tradnl" b="1">
                <a:solidFill>
                  <a:schemeClr val="accent2">
                    <a:lumMod val="75000"/>
                  </a:schemeClr>
                </a:solidFill>
              </a:rPr>
              <a:t>pagos recibidos de un mes</a:t>
            </a:r>
            <a:endParaRPr lang="es-ES_tradnl" b="1" dirty="0">
              <a:solidFill>
                <a:schemeClr val="accent2">
                  <a:lumMod val="75000"/>
                </a:schemeClr>
              </a:solidFill>
            </a:endParaRPr>
          </a:p>
        </p:txBody>
      </p:sp>
      <p:grpSp>
        <p:nvGrpSpPr>
          <p:cNvPr id="29" name="Agrupar 28"/>
          <p:cNvGrpSpPr/>
          <p:nvPr/>
        </p:nvGrpSpPr>
        <p:grpSpPr>
          <a:xfrm>
            <a:off x="301234" y="2075480"/>
            <a:ext cx="1990762" cy="2634466"/>
            <a:chOff x="-331248" y="2441766"/>
            <a:chExt cx="2621646" cy="3587254"/>
          </a:xfrm>
        </p:grpSpPr>
        <p:pic>
          <p:nvPicPr>
            <p:cNvPr id="33" name="Imagen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8" y="2441766"/>
              <a:ext cx="2570590" cy="3587254"/>
            </a:xfrm>
            <a:prstGeom prst="rect">
              <a:avLst/>
            </a:prstGeom>
          </p:spPr>
        </p:pic>
        <p:sp>
          <p:nvSpPr>
            <p:cNvPr id="34" name="CuadroTexto 33"/>
            <p:cNvSpPr txBox="1"/>
            <p:nvPr/>
          </p:nvSpPr>
          <p:spPr>
            <a:xfrm>
              <a:off x="835573" y="3609269"/>
              <a:ext cx="1341057" cy="356434"/>
            </a:xfrm>
            <a:prstGeom prst="rect">
              <a:avLst/>
            </a:prstGeom>
            <a:noFill/>
          </p:spPr>
          <p:txBody>
            <a:bodyPr wrap="none" rtlCol="0">
              <a:spAutoFit/>
            </a:bodyPr>
            <a:lstStyle/>
            <a:p>
              <a:r>
                <a:rPr lang="es-ES_tradnl" sz="1000" dirty="0"/>
                <a:t>3 parcialidades</a:t>
              </a:r>
            </a:p>
          </p:txBody>
        </p:sp>
        <p:sp>
          <p:nvSpPr>
            <p:cNvPr id="35" name="CuadroTexto 34"/>
            <p:cNvSpPr txBox="1"/>
            <p:nvPr/>
          </p:nvSpPr>
          <p:spPr>
            <a:xfrm>
              <a:off x="759737" y="5615796"/>
              <a:ext cx="1530661" cy="356434"/>
            </a:xfrm>
            <a:prstGeom prst="rect">
              <a:avLst/>
            </a:prstGeom>
            <a:noFill/>
          </p:spPr>
          <p:txBody>
            <a:bodyPr wrap="none" rtlCol="0">
              <a:spAutoFit/>
            </a:bodyPr>
            <a:lstStyle/>
            <a:p>
              <a:r>
                <a:rPr lang="es-ES_tradnl" sz="1000"/>
                <a:t>Total: 100,000.00</a:t>
              </a:r>
            </a:p>
          </p:txBody>
        </p:sp>
      </p:grpSp>
      <p:grpSp>
        <p:nvGrpSpPr>
          <p:cNvPr id="70" name="Agrupar 69"/>
          <p:cNvGrpSpPr/>
          <p:nvPr/>
        </p:nvGrpSpPr>
        <p:grpSpPr>
          <a:xfrm>
            <a:off x="3206308" y="1964277"/>
            <a:ext cx="2520862" cy="3292140"/>
            <a:chOff x="7112485" y="2388941"/>
            <a:chExt cx="2520862" cy="3292140"/>
          </a:xfrm>
        </p:grpSpPr>
        <p:grpSp>
          <p:nvGrpSpPr>
            <p:cNvPr id="71" name="Agrupar 70"/>
            <p:cNvGrpSpPr/>
            <p:nvPr/>
          </p:nvGrpSpPr>
          <p:grpSpPr>
            <a:xfrm>
              <a:off x="7112485" y="2388941"/>
              <a:ext cx="2040587" cy="2915728"/>
              <a:chOff x="7196084" y="2388941"/>
              <a:chExt cx="2040587" cy="2915728"/>
            </a:xfrm>
          </p:grpSpPr>
          <p:pic>
            <p:nvPicPr>
              <p:cNvPr id="90" name="Imagen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91" name="CuadroTexto 90"/>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92" name="CuadroTexto 91"/>
              <p:cNvSpPr txBox="1"/>
              <p:nvPr/>
            </p:nvSpPr>
            <p:spPr>
              <a:xfrm>
                <a:off x="7196084" y="4142458"/>
                <a:ext cx="880338" cy="338554"/>
              </a:xfrm>
              <a:prstGeom prst="rect">
                <a:avLst/>
              </a:prstGeom>
              <a:noFill/>
            </p:spPr>
            <p:txBody>
              <a:bodyPr wrap="square" rtlCol="0">
                <a:spAutoFit/>
              </a:bodyPr>
              <a:lstStyle/>
              <a:p>
                <a:pPr algn="ctr"/>
                <a:r>
                  <a:rPr lang="es-ES_tradnl" sz="800" dirty="0"/>
                  <a:t>Importe saldo anterior</a:t>
                </a:r>
              </a:p>
            </p:txBody>
          </p:sp>
          <p:sp>
            <p:nvSpPr>
              <p:cNvPr id="93" name="CuadroTexto 92"/>
              <p:cNvSpPr txBox="1"/>
              <p:nvPr/>
            </p:nvSpPr>
            <p:spPr>
              <a:xfrm>
                <a:off x="7786634" y="4145725"/>
                <a:ext cx="840058" cy="338554"/>
              </a:xfrm>
              <a:prstGeom prst="rect">
                <a:avLst/>
              </a:prstGeom>
              <a:noFill/>
            </p:spPr>
            <p:txBody>
              <a:bodyPr wrap="square" rtlCol="0">
                <a:spAutoFit/>
              </a:bodyPr>
              <a:lstStyle/>
              <a:p>
                <a:pPr algn="ctr"/>
                <a:r>
                  <a:rPr lang="es-ES_tradnl" sz="800" dirty="0"/>
                  <a:t>Importe pagado</a:t>
                </a:r>
              </a:p>
            </p:txBody>
          </p:sp>
          <p:sp>
            <p:nvSpPr>
              <p:cNvPr id="94" name="CuadroTexto 93"/>
              <p:cNvSpPr txBox="1"/>
              <p:nvPr/>
            </p:nvSpPr>
            <p:spPr>
              <a:xfrm>
                <a:off x="8349827" y="4145725"/>
                <a:ext cx="867415" cy="338554"/>
              </a:xfrm>
              <a:prstGeom prst="rect">
                <a:avLst/>
              </a:prstGeom>
              <a:noFill/>
            </p:spPr>
            <p:txBody>
              <a:bodyPr wrap="square" rtlCol="0">
                <a:spAutoFit/>
              </a:bodyPr>
              <a:lstStyle/>
              <a:p>
                <a:pPr algn="ctr"/>
                <a:r>
                  <a:rPr lang="es-ES_tradnl" sz="800" dirty="0"/>
                  <a:t>Importe saldo insoluto</a:t>
                </a:r>
              </a:p>
            </p:txBody>
          </p:sp>
          <p:sp>
            <p:nvSpPr>
              <p:cNvPr id="95" name="CuadroTexto 94"/>
              <p:cNvSpPr txBox="1"/>
              <p:nvPr/>
            </p:nvSpPr>
            <p:spPr>
              <a:xfrm>
                <a:off x="7196084" y="4568041"/>
                <a:ext cx="867415" cy="215444"/>
              </a:xfrm>
              <a:prstGeom prst="rect">
                <a:avLst/>
              </a:prstGeom>
              <a:noFill/>
            </p:spPr>
            <p:txBody>
              <a:bodyPr wrap="square" rtlCol="0">
                <a:spAutoFit/>
              </a:bodyPr>
              <a:lstStyle/>
              <a:p>
                <a:pPr algn="ctr"/>
                <a:r>
                  <a:rPr lang="es-ES_tradnl" sz="800"/>
                  <a:t>100,00.00</a:t>
                </a:r>
                <a:endParaRPr lang="es-ES_tradnl" sz="800" dirty="0"/>
              </a:p>
            </p:txBody>
          </p:sp>
          <p:sp>
            <p:nvSpPr>
              <p:cNvPr id="96" name="CuadroTexto 95"/>
              <p:cNvSpPr txBox="1"/>
              <p:nvPr/>
            </p:nvSpPr>
            <p:spPr>
              <a:xfrm>
                <a:off x="7764927" y="4568041"/>
                <a:ext cx="867415" cy="215444"/>
              </a:xfrm>
              <a:prstGeom prst="rect">
                <a:avLst/>
              </a:prstGeom>
              <a:noFill/>
            </p:spPr>
            <p:txBody>
              <a:bodyPr wrap="square" rtlCol="0">
                <a:spAutoFit/>
              </a:bodyPr>
              <a:lstStyle/>
              <a:p>
                <a:pPr algn="ctr"/>
                <a:r>
                  <a:rPr lang="es-ES_tradnl" sz="800" dirty="0"/>
                  <a:t>40,000.00</a:t>
                </a:r>
              </a:p>
            </p:txBody>
          </p:sp>
          <p:sp>
            <p:nvSpPr>
              <p:cNvPr id="97" name="CuadroTexto 96"/>
              <p:cNvSpPr txBox="1"/>
              <p:nvPr/>
            </p:nvSpPr>
            <p:spPr>
              <a:xfrm>
                <a:off x="8369256" y="4568041"/>
                <a:ext cx="867415" cy="215444"/>
              </a:xfrm>
              <a:prstGeom prst="rect">
                <a:avLst/>
              </a:prstGeom>
              <a:noFill/>
            </p:spPr>
            <p:txBody>
              <a:bodyPr wrap="square" rtlCol="0">
                <a:spAutoFit/>
              </a:bodyPr>
              <a:lstStyle/>
              <a:p>
                <a:pPr algn="ctr"/>
                <a:r>
                  <a:rPr lang="es-ES_tradnl" sz="800" dirty="0"/>
                  <a:t>60,000.00</a:t>
                </a:r>
              </a:p>
            </p:txBody>
          </p:sp>
        </p:grpSp>
        <p:grpSp>
          <p:nvGrpSpPr>
            <p:cNvPr id="72" name="Agrupar 71"/>
            <p:cNvGrpSpPr/>
            <p:nvPr/>
          </p:nvGrpSpPr>
          <p:grpSpPr>
            <a:xfrm>
              <a:off x="7348484" y="2575845"/>
              <a:ext cx="2040587" cy="2915728"/>
              <a:chOff x="7196084" y="2388941"/>
              <a:chExt cx="2040587" cy="2915728"/>
            </a:xfrm>
          </p:grpSpPr>
          <p:pic>
            <p:nvPicPr>
              <p:cNvPr id="82" name="Imagen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83" name="CuadroTexto 82"/>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84" name="CuadroTexto 83"/>
              <p:cNvSpPr txBox="1"/>
              <p:nvPr/>
            </p:nvSpPr>
            <p:spPr>
              <a:xfrm>
                <a:off x="7196084" y="4142458"/>
                <a:ext cx="880338" cy="338554"/>
              </a:xfrm>
              <a:prstGeom prst="rect">
                <a:avLst/>
              </a:prstGeom>
              <a:noFill/>
            </p:spPr>
            <p:txBody>
              <a:bodyPr wrap="square" rtlCol="0">
                <a:spAutoFit/>
              </a:bodyPr>
              <a:lstStyle/>
              <a:p>
                <a:pPr algn="ctr"/>
                <a:r>
                  <a:rPr lang="es-ES_tradnl" sz="800" dirty="0"/>
                  <a:t>Importe saldo anterior</a:t>
                </a:r>
              </a:p>
            </p:txBody>
          </p:sp>
          <p:sp>
            <p:nvSpPr>
              <p:cNvPr id="85" name="CuadroTexto 84"/>
              <p:cNvSpPr txBox="1"/>
              <p:nvPr/>
            </p:nvSpPr>
            <p:spPr>
              <a:xfrm>
                <a:off x="7786634" y="4145725"/>
                <a:ext cx="840058" cy="338554"/>
              </a:xfrm>
              <a:prstGeom prst="rect">
                <a:avLst/>
              </a:prstGeom>
              <a:noFill/>
            </p:spPr>
            <p:txBody>
              <a:bodyPr wrap="square" rtlCol="0">
                <a:spAutoFit/>
              </a:bodyPr>
              <a:lstStyle/>
              <a:p>
                <a:pPr algn="ctr"/>
                <a:r>
                  <a:rPr lang="es-ES_tradnl" sz="800" dirty="0"/>
                  <a:t>Importe pagado</a:t>
                </a:r>
              </a:p>
            </p:txBody>
          </p:sp>
          <p:sp>
            <p:nvSpPr>
              <p:cNvPr id="86" name="CuadroTexto 85"/>
              <p:cNvSpPr txBox="1"/>
              <p:nvPr/>
            </p:nvSpPr>
            <p:spPr>
              <a:xfrm>
                <a:off x="8349827" y="4145725"/>
                <a:ext cx="867415" cy="338554"/>
              </a:xfrm>
              <a:prstGeom prst="rect">
                <a:avLst/>
              </a:prstGeom>
              <a:noFill/>
            </p:spPr>
            <p:txBody>
              <a:bodyPr wrap="square" rtlCol="0">
                <a:spAutoFit/>
              </a:bodyPr>
              <a:lstStyle/>
              <a:p>
                <a:pPr algn="ctr"/>
                <a:r>
                  <a:rPr lang="es-ES_tradnl" sz="800" dirty="0"/>
                  <a:t>Importe saldo insoluto</a:t>
                </a:r>
              </a:p>
            </p:txBody>
          </p:sp>
          <p:sp>
            <p:nvSpPr>
              <p:cNvPr id="87" name="CuadroTexto 86"/>
              <p:cNvSpPr txBox="1"/>
              <p:nvPr/>
            </p:nvSpPr>
            <p:spPr>
              <a:xfrm>
                <a:off x="7196084" y="4568041"/>
                <a:ext cx="867415" cy="215444"/>
              </a:xfrm>
              <a:prstGeom prst="rect">
                <a:avLst/>
              </a:prstGeom>
              <a:noFill/>
            </p:spPr>
            <p:txBody>
              <a:bodyPr wrap="square" rtlCol="0">
                <a:spAutoFit/>
              </a:bodyPr>
              <a:lstStyle/>
              <a:p>
                <a:pPr algn="ctr"/>
                <a:r>
                  <a:rPr lang="es-ES_tradnl" sz="800"/>
                  <a:t>100,00.00</a:t>
                </a:r>
                <a:endParaRPr lang="es-ES_tradnl" sz="800" dirty="0"/>
              </a:p>
            </p:txBody>
          </p:sp>
          <p:sp>
            <p:nvSpPr>
              <p:cNvPr id="88" name="CuadroTexto 87"/>
              <p:cNvSpPr txBox="1"/>
              <p:nvPr/>
            </p:nvSpPr>
            <p:spPr>
              <a:xfrm>
                <a:off x="7764927" y="4568041"/>
                <a:ext cx="867415" cy="215444"/>
              </a:xfrm>
              <a:prstGeom prst="rect">
                <a:avLst/>
              </a:prstGeom>
              <a:noFill/>
            </p:spPr>
            <p:txBody>
              <a:bodyPr wrap="square" rtlCol="0">
                <a:spAutoFit/>
              </a:bodyPr>
              <a:lstStyle/>
              <a:p>
                <a:pPr algn="ctr"/>
                <a:r>
                  <a:rPr lang="es-ES_tradnl" sz="800" dirty="0"/>
                  <a:t>40,000.00</a:t>
                </a:r>
              </a:p>
            </p:txBody>
          </p:sp>
          <p:sp>
            <p:nvSpPr>
              <p:cNvPr id="89" name="CuadroTexto 88"/>
              <p:cNvSpPr txBox="1"/>
              <p:nvPr/>
            </p:nvSpPr>
            <p:spPr>
              <a:xfrm>
                <a:off x="8369256" y="4568041"/>
                <a:ext cx="867415" cy="215444"/>
              </a:xfrm>
              <a:prstGeom prst="rect">
                <a:avLst/>
              </a:prstGeom>
              <a:noFill/>
            </p:spPr>
            <p:txBody>
              <a:bodyPr wrap="square" rtlCol="0">
                <a:spAutoFit/>
              </a:bodyPr>
              <a:lstStyle/>
              <a:p>
                <a:pPr algn="ctr"/>
                <a:r>
                  <a:rPr lang="es-ES_tradnl" sz="800" dirty="0"/>
                  <a:t>60,000.00</a:t>
                </a:r>
              </a:p>
            </p:txBody>
          </p:sp>
        </p:grpSp>
        <p:grpSp>
          <p:nvGrpSpPr>
            <p:cNvPr id="73" name="Agrupar 72"/>
            <p:cNvGrpSpPr/>
            <p:nvPr/>
          </p:nvGrpSpPr>
          <p:grpSpPr>
            <a:xfrm>
              <a:off x="7592760" y="2765353"/>
              <a:ext cx="2040587" cy="2915728"/>
              <a:chOff x="7196084" y="2388941"/>
              <a:chExt cx="2040587" cy="2915728"/>
            </a:xfrm>
          </p:grpSpPr>
          <p:pic>
            <p:nvPicPr>
              <p:cNvPr id="74" name="Imagen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75" name="CuadroTexto 74"/>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76" name="CuadroTexto 75"/>
              <p:cNvSpPr txBox="1"/>
              <p:nvPr/>
            </p:nvSpPr>
            <p:spPr>
              <a:xfrm>
                <a:off x="7196084" y="4142458"/>
                <a:ext cx="880338" cy="338554"/>
              </a:xfrm>
              <a:prstGeom prst="rect">
                <a:avLst/>
              </a:prstGeom>
              <a:noFill/>
            </p:spPr>
            <p:txBody>
              <a:bodyPr wrap="square" rtlCol="0">
                <a:spAutoFit/>
              </a:bodyPr>
              <a:lstStyle/>
              <a:p>
                <a:pPr algn="ctr"/>
                <a:r>
                  <a:rPr lang="es-ES_tradnl" sz="800" dirty="0"/>
                  <a:t>Importe saldo anterior</a:t>
                </a:r>
              </a:p>
            </p:txBody>
          </p:sp>
          <p:sp>
            <p:nvSpPr>
              <p:cNvPr id="77" name="CuadroTexto 76"/>
              <p:cNvSpPr txBox="1"/>
              <p:nvPr/>
            </p:nvSpPr>
            <p:spPr>
              <a:xfrm>
                <a:off x="7786634" y="4145725"/>
                <a:ext cx="840058" cy="338554"/>
              </a:xfrm>
              <a:prstGeom prst="rect">
                <a:avLst/>
              </a:prstGeom>
              <a:noFill/>
            </p:spPr>
            <p:txBody>
              <a:bodyPr wrap="square" rtlCol="0">
                <a:spAutoFit/>
              </a:bodyPr>
              <a:lstStyle/>
              <a:p>
                <a:pPr algn="ctr"/>
                <a:r>
                  <a:rPr lang="es-ES_tradnl" sz="800" dirty="0"/>
                  <a:t>Importe pagado</a:t>
                </a:r>
              </a:p>
            </p:txBody>
          </p:sp>
          <p:sp>
            <p:nvSpPr>
              <p:cNvPr id="78" name="CuadroTexto 77"/>
              <p:cNvSpPr txBox="1"/>
              <p:nvPr/>
            </p:nvSpPr>
            <p:spPr>
              <a:xfrm>
                <a:off x="8349827" y="4145725"/>
                <a:ext cx="867415" cy="338554"/>
              </a:xfrm>
              <a:prstGeom prst="rect">
                <a:avLst/>
              </a:prstGeom>
              <a:noFill/>
            </p:spPr>
            <p:txBody>
              <a:bodyPr wrap="square" rtlCol="0">
                <a:spAutoFit/>
              </a:bodyPr>
              <a:lstStyle/>
              <a:p>
                <a:pPr algn="ctr"/>
                <a:r>
                  <a:rPr lang="es-ES_tradnl" sz="800" dirty="0"/>
                  <a:t>Importe saldo insoluto</a:t>
                </a:r>
              </a:p>
            </p:txBody>
          </p:sp>
          <p:sp>
            <p:nvSpPr>
              <p:cNvPr id="79" name="CuadroTexto 78"/>
              <p:cNvSpPr txBox="1"/>
              <p:nvPr/>
            </p:nvSpPr>
            <p:spPr>
              <a:xfrm>
                <a:off x="7196084" y="4568041"/>
                <a:ext cx="867415" cy="215444"/>
              </a:xfrm>
              <a:prstGeom prst="rect">
                <a:avLst/>
              </a:prstGeom>
              <a:noFill/>
            </p:spPr>
            <p:txBody>
              <a:bodyPr wrap="square" rtlCol="0">
                <a:spAutoFit/>
              </a:bodyPr>
              <a:lstStyle/>
              <a:p>
                <a:pPr algn="ctr"/>
                <a:r>
                  <a:rPr lang="es-ES_tradnl" sz="800"/>
                  <a:t>100,00.00</a:t>
                </a:r>
                <a:endParaRPr lang="es-ES_tradnl" sz="800" dirty="0"/>
              </a:p>
            </p:txBody>
          </p:sp>
          <p:sp>
            <p:nvSpPr>
              <p:cNvPr id="80" name="CuadroTexto 79"/>
              <p:cNvSpPr txBox="1"/>
              <p:nvPr/>
            </p:nvSpPr>
            <p:spPr>
              <a:xfrm>
                <a:off x="7764927" y="4568041"/>
                <a:ext cx="867415" cy="215444"/>
              </a:xfrm>
              <a:prstGeom prst="rect">
                <a:avLst/>
              </a:prstGeom>
              <a:noFill/>
            </p:spPr>
            <p:txBody>
              <a:bodyPr wrap="square" rtlCol="0">
                <a:spAutoFit/>
              </a:bodyPr>
              <a:lstStyle/>
              <a:p>
                <a:pPr algn="ctr"/>
                <a:r>
                  <a:rPr lang="es-ES_tradnl" sz="800" dirty="0"/>
                  <a:t>40,000.00</a:t>
                </a:r>
              </a:p>
            </p:txBody>
          </p:sp>
          <p:sp>
            <p:nvSpPr>
              <p:cNvPr id="81" name="CuadroTexto 80"/>
              <p:cNvSpPr txBox="1"/>
              <p:nvPr/>
            </p:nvSpPr>
            <p:spPr>
              <a:xfrm>
                <a:off x="8369256" y="4568041"/>
                <a:ext cx="867415" cy="215444"/>
              </a:xfrm>
              <a:prstGeom prst="rect">
                <a:avLst/>
              </a:prstGeom>
              <a:noFill/>
            </p:spPr>
            <p:txBody>
              <a:bodyPr wrap="square" rtlCol="0">
                <a:spAutoFit/>
              </a:bodyPr>
              <a:lstStyle/>
              <a:p>
                <a:pPr algn="ctr"/>
                <a:r>
                  <a:rPr lang="es-ES_tradnl" sz="800" dirty="0"/>
                  <a:t>60,000.00</a:t>
                </a:r>
              </a:p>
            </p:txBody>
          </p:sp>
        </p:grpSp>
      </p:grpSp>
      <p:grpSp>
        <p:nvGrpSpPr>
          <p:cNvPr id="98" name="Agrupar 97"/>
          <p:cNvGrpSpPr/>
          <p:nvPr/>
        </p:nvGrpSpPr>
        <p:grpSpPr>
          <a:xfrm>
            <a:off x="6215638" y="2075480"/>
            <a:ext cx="1990762" cy="2634466"/>
            <a:chOff x="-331248" y="2441766"/>
            <a:chExt cx="2621646" cy="3587254"/>
          </a:xfrm>
        </p:grpSpPr>
        <p:pic>
          <p:nvPicPr>
            <p:cNvPr id="99" name="Imagen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8" y="2441766"/>
              <a:ext cx="2570590" cy="3587254"/>
            </a:xfrm>
            <a:prstGeom prst="rect">
              <a:avLst/>
            </a:prstGeom>
          </p:spPr>
        </p:pic>
        <p:sp>
          <p:nvSpPr>
            <p:cNvPr id="101" name="CuadroTexto 100"/>
            <p:cNvSpPr txBox="1"/>
            <p:nvPr/>
          </p:nvSpPr>
          <p:spPr>
            <a:xfrm>
              <a:off x="759737" y="5615796"/>
              <a:ext cx="1530661" cy="356434"/>
            </a:xfrm>
            <a:prstGeom prst="rect">
              <a:avLst/>
            </a:prstGeom>
            <a:noFill/>
          </p:spPr>
          <p:txBody>
            <a:bodyPr wrap="none" rtlCol="0">
              <a:spAutoFit/>
            </a:bodyPr>
            <a:lstStyle/>
            <a:p>
              <a:r>
                <a:rPr lang="es-ES_tradnl" sz="1000"/>
                <a:t>Total: 100,000.00</a:t>
              </a:r>
            </a:p>
          </p:txBody>
        </p:sp>
      </p:grpSp>
      <p:grpSp>
        <p:nvGrpSpPr>
          <p:cNvPr id="104" name="Agrupar 103"/>
          <p:cNvGrpSpPr/>
          <p:nvPr/>
        </p:nvGrpSpPr>
        <p:grpSpPr>
          <a:xfrm>
            <a:off x="9499228" y="2046207"/>
            <a:ext cx="2040587" cy="2915728"/>
            <a:chOff x="7196084" y="2388941"/>
            <a:chExt cx="2040587" cy="2915728"/>
          </a:xfrm>
        </p:grpSpPr>
        <p:pic>
          <p:nvPicPr>
            <p:cNvPr id="105" name="Imagen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106" name="CuadroTexto 105"/>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107" name="CuadroTexto 106"/>
            <p:cNvSpPr txBox="1"/>
            <p:nvPr/>
          </p:nvSpPr>
          <p:spPr>
            <a:xfrm>
              <a:off x="7196084" y="4142458"/>
              <a:ext cx="880338" cy="338554"/>
            </a:xfrm>
            <a:prstGeom prst="rect">
              <a:avLst/>
            </a:prstGeom>
            <a:noFill/>
          </p:spPr>
          <p:txBody>
            <a:bodyPr wrap="square" rtlCol="0">
              <a:spAutoFit/>
            </a:bodyPr>
            <a:lstStyle/>
            <a:p>
              <a:pPr algn="ctr"/>
              <a:r>
                <a:rPr lang="es-ES_tradnl" sz="800" dirty="0"/>
                <a:t>Importe saldo anterior</a:t>
              </a:r>
            </a:p>
          </p:txBody>
        </p:sp>
        <p:sp>
          <p:nvSpPr>
            <p:cNvPr id="108" name="CuadroTexto 107"/>
            <p:cNvSpPr txBox="1"/>
            <p:nvPr/>
          </p:nvSpPr>
          <p:spPr>
            <a:xfrm>
              <a:off x="7786634" y="4145725"/>
              <a:ext cx="840058" cy="338554"/>
            </a:xfrm>
            <a:prstGeom prst="rect">
              <a:avLst/>
            </a:prstGeom>
            <a:noFill/>
          </p:spPr>
          <p:txBody>
            <a:bodyPr wrap="square" rtlCol="0">
              <a:spAutoFit/>
            </a:bodyPr>
            <a:lstStyle/>
            <a:p>
              <a:pPr algn="ctr"/>
              <a:r>
                <a:rPr lang="es-ES_tradnl" sz="800" dirty="0"/>
                <a:t>Importe pagado</a:t>
              </a:r>
            </a:p>
          </p:txBody>
        </p:sp>
        <p:sp>
          <p:nvSpPr>
            <p:cNvPr id="109" name="CuadroTexto 108"/>
            <p:cNvSpPr txBox="1"/>
            <p:nvPr/>
          </p:nvSpPr>
          <p:spPr>
            <a:xfrm>
              <a:off x="8349827" y="4145725"/>
              <a:ext cx="867415" cy="338554"/>
            </a:xfrm>
            <a:prstGeom prst="rect">
              <a:avLst/>
            </a:prstGeom>
            <a:noFill/>
          </p:spPr>
          <p:txBody>
            <a:bodyPr wrap="square" rtlCol="0">
              <a:spAutoFit/>
            </a:bodyPr>
            <a:lstStyle/>
            <a:p>
              <a:pPr algn="ctr"/>
              <a:r>
                <a:rPr lang="es-ES_tradnl" sz="800" dirty="0"/>
                <a:t>Importe saldo insoluto</a:t>
              </a:r>
            </a:p>
          </p:txBody>
        </p:sp>
        <p:sp>
          <p:nvSpPr>
            <p:cNvPr id="110" name="CuadroTexto 109"/>
            <p:cNvSpPr txBox="1"/>
            <p:nvPr/>
          </p:nvSpPr>
          <p:spPr>
            <a:xfrm>
              <a:off x="7196084" y="4568041"/>
              <a:ext cx="867415" cy="215444"/>
            </a:xfrm>
            <a:prstGeom prst="rect">
              <a:avLst/>
            </a:prstGeom>
            <a:noFill/>
          </p:spPr>
          <p:txBody>
            <a:bodyPr wrap="square" rtlCol="0">
              <a:spAutoFit/>
            </a:bodyPr>
            <a:lstStyle/>
            <a:p>
              <a:pPr algn="ctr"/>
              <a:r>
                <a:rPr lang="es-ES_tradnl" sz="800" dirty="0"/>
                <a:t>0.00</a:t>
              </a:r>
            </a:p>
          </p:txBody>
        </p:sp>
        <p:sp>
          <p:nvSpPr>
            <p:cNvPr id="111" name="CuadroTexto 110"/>
            <p:cNvSpPr txBox="1"/>
            <p:nvPr/>
          </p:nvSpPr>
          <p:spPr>
            <a:xfrm>
              <a:off x="7764927" y="4568041"/>
              <a:ext cx="867415" cy="215444"/>
            </a:xfrm>
            <a:prstGeom prst="rect">
              <a:avLst/>
            </a:prstGeom>
            <a:noFill/>
          </p:spPr>
          <p:txBody>
            <a:bodyPr wrap="square" rtlCol="0">
              <a:spAutoFit/>
            </a:bodyPr>
            <a:lstStyle/>
            <a:p>
              <a:pPr algn="ctr"/>
              <a:r>
                <a:rPr lang="es-ES_tradnl" sz="800" dirty="0"/>
                <a:t>100,000.00</a:t>
              </a:r>
            </a:p>
          </p:txBody>
        </p:sp>
        <p:sp>
          <p:nvSpPr>
            <p:cNvPr id="112" name="CuadroTexto 111"/>
            <p:cNvSpPr txBox="1"/>
            <p:nvPr/>
          </p:nvSpPr>
          <p:spPr>
            <a:xfrm>
              <a:off x="8369256" y="4568041"/>
              <a:ext cx="867415" cy="215444"/>
            </a:xfrm>
            <a:prstGeom prst="rect">
              <a:avLst/>
            </a:prstGeom>
            <a:noFill/>
          </p:spPr>
          <p:txBody>
            <a:bodyPr wrap="square" rtlCol="0">
              <a:spAutoFit/>
            </a:bodyPr>
            <a:lstStyle/>
            <a:p>
              <a:pPr algn="ctr"/>
              <a:r>
                <a:rPr lang="es-ES_tradnl" sz="800" dirty="0"/>
                <a:t>0.00</a:t>
              </a:r>
            </a:p>
          </p:txBody>
        </p:sp>
      </p:grpSp>
      <p:sp>
        <p:nvSpPr>
          <p:cNvPr id="2" name="Rectángulo 1"/>
          <p:cNvSpPr/>
          <p:nvPr/>
        </p:nvSpPr>
        <p:spPr>
          <a:xfrm>
            <a:off x="6933064" y="6100549"/>
            <a:ext cx="5595582" cy="757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5" name="Imagen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9691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07740" y="471015"/>
            <a:ext cx="8204248"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Regla 2.7.1.35 Quinto párrafo</a:t>
            </a:r>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3102" t="14219" r="19581" b="27480"/>
          <a:stretch/>
        </p:blipFill>
        <p:spPr>
          <a:xfrm>
            <a:off x="7487728" y="3907768"/>
            <a:ext cx="776377" cy="724618"/>
          </a:xfrm>
          <a:prstGeom prst="rect">
            <a:avLst/>
          </a:prstGeom>
          <a:ln>
            <a:solidFill>
              <a:srgbClr val="FF0000"/>
            </a:solidFill>
          </a:ln>
        </p:spPr>
      </p:pic>
      <p:sp>
        <p:nvSpPr>
          <p:cNvPr id="10" name="Rectángulo 9"/>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CuadroTexto 2"/>
          <p:cNvSpPr txBox="1"/>
          <p:nvPr/>
        </p:nvSpPr>
        <p:spPr>
          <a:xfrm>
            <a:off x="6019489" y="2755950"/>
            <a:ext cx="4054415" cy="923330"/>
          </a:xfrm>
          <a:prstGeom prst="rect">
            <a:avLst/>
          </a:prstGeom>
          <a:noFill/>
        </p:spPr>
        <p:txBody>
          <a:bodyPr wrap="square" rtlCol="0">
            <a:spAutoFit/>
          </a:bodyPr>
          <a:lstStyle/>
          <a:p>
            <a:pPr algn="just"/>
            <a:r>
              <a:rPr lang="es-ES_tradnl" dirty="0">
                <a:solidFill>
                  <a:schemeClr val="accent2">
                    <a:lumMod val="75000"/>
                  </a:schemeClr>
                </a:solidFill>
              </a:rPr>
              <a:t>Emitir a más tardar al décimo día natural del mes inmediato siguiente al que corresponda el o los pagos recibidos</a:t>
            </a:r>
          </a:p>
        </p:txBody>
      </p:sp>
      <p:grpSp>
        <p:nvGrpSpPr>
          <p:cNvPr id="11" name="Agrupar 10"/>
          <p:cNvGrpSpPr/>
          <p:nvPr/>
        </p:nvGrpSpPr>
        <p:grpSpPr>
          <a:xfrm>
            <a:off x="2330677" y="1787414"/>
            <a:ext cx="2405225" cy="3508891"/>
            <a:chOff x="7196084" y="2388941"/>
            <a:chExt cx="2040587" cy="2915728"/>
          </a:xfrm>
        </p:grpSpPr>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13" name="CuadroTexto 12"/>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14" name="CuadroTexto 13"/>
            <p:cNvSpPr txBox="1"/>
            <p:nvPr/>
          </p:nvSpPr>
          <p:spPr>
            <a:xfrm>
              <a:off x="7196084" y="4142458"/>
              <a:ext cx="880338" cy="338554"/>
            </a:xfrm>
            <a:prstGeom prst="rect">
              <a:avLst/>
            </a:prstGeom>
            <a:noFill/>
          </p:spPr>
          <p:txBody>
            <a:bodyPr wrap="square" rtlCol="0">
              <a:spAutoFit/>
            </a:bodyPr>
            <a:lstStyle/>
            <a:p>
              <a:pPr algn="ctr"/>
              <a:r>
                <a:rPr lang="es-ES_tradnl" sz="1000" dirty="0"/>
                <a:t>Importe saldo anterior</a:t>
              </a:r>
            </a:p>
          </p:txBody>
        </p:sp>
        <p:sp>
          <p:nvSpPr>
            <p:cNvPr id="15" name="CuadroTexto 14"/>
            <p:cNvSpPr txBox="1"/>
            <p:nvPr/>
          </p:nvSpPr>
          <p:spPr>
            <a:xfrm>
              <a:off x="7786634" y="4145725"/>
              <a:ext cx="840058" cy="338554"/>
            </a:xfrm>
            <a:prstGeom prst="rect">
              <a:avLst/>
            </a:prstGeom>
            <a:noFill/>
          </p:spPr>
          <p:txBody>
            <a:bodyPr wrap="square" rtlCol="0">
              <a:spAutoFit/>
            </a:bodyPr>
            <a:lstStyle/>
            <a:p>
              <a:pPr algn="ctr"/>
              <a:r>
                <a:rPr lang="es-ES_tradnl" sz="1000" dirty="0"/>
                <a:t>Importe pagado</a:t>
              </a:r>
            </a:p>
          </p:txBody>
        </p:sp>
        <p:sp>
          <p:nvSpPr>
            <p:cNvPr id="16" name="CuadroTexto 15"/>
            <p:cNvSpPr txBox="1"/>
            <p:nvPr/>
          </p:nvSpPr>
          <p:spPr>
            <a:xfrm>
              <a:off x="8349827" y="4145725"/>
              <a:ext cx="867415" cy="338554"/>
            </a:xfrm>
            <a:prstGeom prst="rect">
              <a:avLst/>
            </a:prstGeom>
            <a:noFill/>
          </p:spPr>
          <p:txBody>
            <a:bodyPr wrap="square" rtlCol="0">
              <a:spAutoFit/>
            </a:bodyPr>
            <a:lstStyle/>
            <a:p>
              <a:pPr algn="ctr"/>
              <a:r>
                <a:rPr lang="es-ES_tradnl" sz="1000" dirty="0"/>
                <a:t>Importe saldo insoluto</a:t>
              </a:r>
            </a:p>
          </p:txBody>
        </p:sp>
        <p:sp>
          <p:nvSpPr>
            <p:cNvPr id="17" name="CuadroTexto 16"/>
            <p:cNvSpPr txBox="1"/>
            <p:nvPr/>
          </p:nvSpPr>
          <p:spPr>
            <a:xfrm>
              <a:off x="7196084" y="4568041"/>
              <a:ext cx="867415" cy="179024"/>
            </a:xfrm>
            <a:prstGeom prst="rect">
              <a:avLst/>
            </a:prstGeom>
            <a:noFill/>
          </p:spPr>
          <p:txBody>
            <a:bodyPr wrap="square" rtlCol="0">
              <a:spAutoFit/>
            </a:bodyPr>
            <a:lstStyle/>
            <a:p>
              <a:pPr algn="ctr"/>
              <a:r>
                <a:rPr lang="es-ES_tradnl" sz="800" dirty="0"/>
                <a:t>100,000.00</a:t>
              </a:r>
            </a:p>
          </p:txBody>
        </p:sp>
        <p:sp>
          <p:nvSpPr>
            <p:cNvPr id="18" name="CuadroTexto 17"/>
            <p:cNvSpPr txBox="1"/>
            <p:nvPr/>
          </p:nvSpPr>
          <p:spPr>
            <a:xfrm>
              <a:off x="7764927" y="4568041"/>
              <a:ext cx="867415" cy="179024"/>
            </a:xfrm>
            <a:prstGeom prst="rect">
              <a:avLst/>
            </a:prstGeom>
            <a:noFill/>
          </p:spPr>
          <p:txBody>
            <a:bodyPr wrap="square" rtlCol="0">
              <a:spAutoFit/>
            </a:bodyPr>
            <a:lstStyle/>
            <a:p>
              <a:pPr algn="ctr"/>
              <a:r>
                <a:rPr lang="es-ES_tradnl" sz="800" dirty="0"/>
                <a:t>40,000.00</a:t>
              </a:r>
            </a:p>
          </p:txBody>
        </p:sp>
        <p:sp>
          <p:nvSpPr>
            <p:cNvPr id="19" name="CuadroTexto 18"/>
            <p:cNvSpPr txBox="1"/>
            <p:nvPr/>
          </p:nvSpPr>
          <p:spPr>
            <a:xfrm>
              <a:off x="8369256" y="4568041"/>
              <a:ext cx="867415" cy="179024"/>
            </a:xfrm>
            <a:prstGeom prst="rect">
              <a:avLst/>
            </a:prstGeom>
            <a:noFill/>
          </p:spPr>
          <p:txBody>
            <a:bodyPr wrap="square" rtlCol="0">
              <a:spAutoFit/>
            </a:bodyPr>
            <a:lstStyle/>
            <a:p>
              <a:pPr algn="ctr"/>
              <a:r>
                <a:rPr lang="es-ES_tradnl" sz="800" dirty="0"/>
                <a:t>60,000.00</a:t>
              </a:r>
            </a:p>
          </p:txBody>
        </p:sp>
      </p:grpSp>
      <p:sp>
        <p:nvSpPr>
          <p:cNvPr id="2" name="Rectángulo 1"/>
          <p:cNvSpPr/>
          <p:nvPr/>
        </p:nvSpPr>
        <p:spPr>
          <a:xfrm>
            <a:off x="6769290" y="5991367"/>
            <a:ext cx="5422710" cy="86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98922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997075" y="2036763"/>
            <a:ext cx="10194925" cy="3357562"/>
          </a:xfrm>
        </p:spPr>
        <p:txBody>
          <a:bodyPr>
            <a:normAutofit/>
          </a:bodyPr>
          <a:lstStyle/>
          <a:p>
            <a:pPr marL="342900" indent="-342900">
              <a:spcBef>
                <a:spcPct val="20000"/>
              </a:spcBef>
              <a:buSzPct val="85000"/>
              <a:defRPr/>
            </a:pPr>
            <a:r>
              <a:rPr lang="es-ES" sz="3600" kern="0" dirty="0">
                <a:solidFill>
                  <a:srgbClr val="92D050"/>
                </a:solidFill>
                <a:effectLst>
                  <a:outerShdw blurRad="38100" dist="38100" dir="2700000" algn="tl">
                    <a:srgbClr val="000000">
                      <a:alpha val="43137"/>
                    </a:srgbClr>
                  </a:outerShdw>
                </a:effectLst>
                <a:latin typeface="Arial"/>
              </a:rPr>
              <a:t>Objetivo</a:t>
            </a:r>
          </a:p>
          <a:p>
            <a:pPr marL="0" indent="0">
              <a:spcBef>
                <a:spcPct val="20000"/>
              </a:spcBef>
              <a:buSzPct val="85000"/>
              <a:buNone/>
              <a:defRPr/>
            </a:pPr>
            <a:r>
              <a:rPr lang="es-ES" sz="3600" kern="0" dirty="0">
                <a:solidFill>
                  <a:schemeClr val="tx2">
                    <a:lumMod val="75000"/>
                  </a:schemeClr>
                </a:solidFill>
                <a:effectLst>
                  <a:outerShdw blurRad="38100" dist="38100" dir="2700000" algn="tl">
                    <a:srgbClr val="000000">
                      <a:alpha val="43137"/>
                    </a:srgbClr>
                  </a:outerShdw>
                </a:effectLst>
                <a:latin typeface="Arial"/>
              </a:rPr>
              <a:t>Conocer las nuevas características en los sistemas CONTPAQi®  para cumplir con la generación del </a:t>
            </a:r>
            <a:r>
              <a:rPr lang="es-MX" sz="3600" kern="0" dirty="0">
                <a:solidFill>
                  <a:schemeClr val="tx2">
                    <a:lumMod val="75000"/>
                  </a:schemeClr>
                </a:solidFill>
                <a:effectLst>
                  <a:outerShdw blurRad="38100" dist="38100" dir="2700000" algn="tl">
                    <a:srgbClr val="000000">
                      <a:alpha val="43137"/>
                    </a:srgbClr>
                  </a:outerShdw>
                </a:effectLst>
                <a:latin typeface="Arial"/>
              </a:rPr>
              <a:t>Complemento para recepción de pagos</a:t>
            </a:r>
            <a:r>
              <a:rPr lang="es-ES" sz="3600" kern="0" dirty="0">
                <a:solidFill>
                  <a:schemeClr val="tx2">
                    <a:lumMod val="75000"/>
                  </a:schemeClr>
                </a:solidFill>
                <a:effectLst>
                  <a:outerShdw blurRad="38100" dist="38100" dir="2700000" algn="tl">
                    <a:srgbClr val="000000">
                      <a:alpha val="43137"/>
                    </a:srgbClr>
                  </a:outerShdw>
                </a:effectLst>
                <a:latin typeface="Arial"/>
              </a:rPr>
              <a:t> también denominado recibo electrónico de pago</a:t>
            </a:r>
          </a:p>
        </p:txBody>
      </p:sp>
      <p:sp>
        <p:nvSpPr>
          <p:cNvPr id="6" name="Rectángulo 5"/>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43" y="5390866"/>
            <a:ext cx="9389660" cy="1467134"/>
          </a:xfrm>
          <a:prstGeom prst="rect">
            <a:avLst/>
          </a:prstGeom>
        </p:spPr>
      </p:pic>
    </p:spTree>
    <p:extLst>
      <p:ext uri="{BB962C8B-B14F-4D97-AF65-F5344CB8AC3E}">
        <p14:creationId xmlns:p14="http://schemas.microsoft.com/office/powerpoint/2010/main" val="600141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07740" y="522805"/>
            <a:ext cx="11056630"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Criterio para la aplicación</a:t>
            </a:r>
            <a:r>
              <a:rPr lang="es-ES" b="1" dirty="0">
                <a:solidFill>
                  <a:srgbClr val="0070C0"/>
                </a:solidFill>
                <a:latin typeface="Titillium Web" charset="0"/>
                <a:ea typeface="Titillium Web" charset="0"/>
                <a:cs typeface="Titillium Web" charset="0"/>
              </a:rPr>
              <a:t> de los abonos</a:t>
            </a:r>
            <a:endParaRPr lang="es-ES_tradnl" b="1" dirty="0">
              <a:solidFill>
                <a:srgbClr val="0070C0"/>
              </a:solidFill>
              <a:latin typeface="Titillium Web" charset="0"/>
              <a:ea typeface="Titillium Web" charset="0"/>
              <a:cs typeface="Titillium Web" charset="0"/>
            </a:endParaRPr>
          </a:p>
        </p:txBody>
      </p:sp>
      <p:sp>
        <p:nvSpPr>
          <p:cNvPr id="7" name="Rectángulo 6"/>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 name="Rectángulo 1"/>
          <p:cNvSpPr/>
          <p:nvPr/>
        </p:nvSpPr>
        <p:spPr>
          <a:xfrm>
            <a:off x="787474" y="1474030"/>
            <a:ext cx="10490125" cy="4293483"/>
          </a:xfrm>
          <a:prstGeom prst="rect">
            <a:avLst/>
          </a:prstGeom>
        </p:spPr>
        <p:txBody>
          <a:bodyPr wrap="square">
            <a:spAutoFit/>
          </a:bodyPr>
          <a:lstStyle/>
          <a:p>
            <a:pPr marL="514350" indent="-514350">
              <a:lnSpc>
                <a:spcPct val="200000"/>
              </a:lnSpc>
              <a:buAutoNum type="arabicPeriod"/>
            </a:pPr>
            <a:r>
              <a:rPr lang="es-ES_tradnl" sz="2800" dirty="0">
                <a:latin typeface="Titillium Web" charset="0"/>
                <a:ea typeface="Titillium Web" charset="0"/>
                <a:cs typeface="Titillium Web" charset="0"/>
              </a:rPr>
              <a:t>Disposición</a:t>
            </a:r>
            <a:r>
              <a:rPr lang="es-ES" sz="2800" dirty="0">
                <a:latin typeface="Titillium Web" charset="0"/>
                <a:ea typeface="Titillium Web" charset="0"/>
                <a:cs typeface="Titillium Web" charset="0"/>
              </a:rPr>
              <a:t> Jurídica Expresa</a:t>
            </a:r>
          </a:p>
          <a:p>
            <a:pPr marL="514350" indent="-514350">
              <a:lnSpc>
                <a:spcPct val="200000"/>
              </a:lnSpc>
              <a:buAutoNum type="arabicPeriod"/>
            </a:pPr>
            <a:r>
              <a:rPr lang="es-ES" sz="2800" dirty="0">
                <a:latin typeface="Titillium Web" charset="0"/>
                <a:ea typeface="Titillium Web" charset="0"/>
                <a:cs typeface="Titillium Web" charset="0"/>
              </a:rPr>
              <a:t>Por Acuerdo de las Partes</a:t>
            </a:r>
          </a:p>
          <a:p>
            <a:pPr marL="514350" indent="-514350">
              <a:lnSpc>
                <a:spcPct val="200000"/>
              </a:lnSpc>
              <a:buAutoNum type="arabicPeriod"/>
            </a:pPr>
            <a:r>
              <a:rPr lang="es-ES" sz="2800" dirty="0">
                <a:latin typeface="Titillium Web" charset="0"/>
                <a:ea typeface="Titillium Web" charset="0"/>
                <a:cs typeface="Titillium Web" charset="0"/>
              </a:rPr>
              <a:t>El pagador podrá asignar los comprobantes a los que se abona el pago. (Tiene 5 días para hacerlo)</a:t>
            </a:r>
          </a:p>
          <a:p>
            <a:pPr marL="514350" indent="-514350">
              <a:lnSpc>
                <a:spcPct val="200000"/>
              </a:lnSpc>
              <a:buAutoNum type="arabicPeriod"/>
            </a:pPr>
            <a:r>
              <a:rPr lang="es-ES" sz="2800" dirty="0">
                <a:latin typeface="Titillium Web" charset="0"/>
                <a:ea typeface="Titillium Web" charset="0"/>
                <a:cs typeface="Titillium Web" charset="0"/>
              </a:rPr>
              <a:t>El receptor aplicara a los CFDI mas antiguos</a:t>
            </a:r>
            <a:endParaRPr lang="es-ES_tradnl" sz="2800" dirty="0">
              <a:latin typeface="Titillium Web" charset="0"/>
              <a:ea typeface="Titillium Web" charset="0"/>
              <a:cs typeface="Titillium Web" charset="0"/>
            </a:endParaRPr>
          </a:p>
        </p:txBody>
      </p:sp>
      <p:sp>
        <p:nvSpPr>
          <p:cNvPr id="3" name="Rectángulo 2"/>
          <p:cNvSpPr/>
          <p:nvPr/>
        </p:nvSpPr>
        <p:spPr>
          <a:xfrm>
            <a:off x="6810233" y="5895833"/>
            <a:ext cx="5381767" cy="962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034849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_tradnl" b="1" dirty="0">
                <a:solidFill>
                  <a:schemeClr val="bg1"/>
                </a:solidFill>
                <a:latin typeface="Titillium Web" charset="0"/>
                <a:ea typeface="Titillium Web" charset="0"/>
                <a:cs typeface="Titillium Web" charset="0"/>
              </a:rPr>
              <a:t>Proceso Administrativo REP</a:t>
            </a:r>
          </a:p>
        </p:txBody>
      </p:sp>
    </p:spTree>
    <p:extLst>
      <p:ext uri="{BB962C8B-B14F-4D97-AF65-F5344CB8AC3E}">
        <p14:creationId xmlns:p14="http://schemas.microsoft.com/office/powerpoint/2010/main" val="141492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Idea general</a:t>
            </a:r>
          </a:p>
        </p:txBody>
      </p:sp>
      <p:sp>
        <p:nvSpPr>
          <p:cNvPr id="22" name="Rectángulo 21"/>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4" name="Agrupar 3"/>
          <p:cNvGrpSpPr/>
          <p:nvPr/>
        </p:nvGrpSpPr>
        <p:grpSpPr>
          <a:xfrm>
            <a:off x="555266" y="2498414"/>
            <a:ext cx="1454626" cy="1596820"/>
            <a:chOff x="2501899" y="1594366"/>
            <a:chExt cx="1909203" cy="2105786"/>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899" y="1594366"/>
              <a:ext cx="1803400" cy="1803400"/>
            </a:xfrm>
            <a:prstGeom prst="rect">
              <a:avLst/>
            </a:prstGeom>
          </p:spPr>
        </p:pic>
        <p:sp>
          <p:nvSpPr>
            <p:cNvPr id="6" name="CuadroTexto 5"/>
            <p:cNvSpPr txBox="1"/>
            <p:nvPr/>
          </p:nvSpPr>
          <p:spPr>
            <a:xfrm>
              <a:off x="2702023" y="3213100"/>
              <a:ext cx="1709079" cy="487052"/>
            </a:xfrm>
            <a:prstGeom prst="rect">
              <a:avLst/>
            </a:prstGeom>
            <a:noFill/>
          </p:spPr>
          <p:txBody>
            <a:bodyPr wrap="none" rtlCol="0">
              <a:spAutoFit/>
            </a:bodyPr>
            <a:lstStyle/>
            <a:p>
              <a:r>
                <a:rPr lang="es-ES_tradnl" dirty="0"/>
                <a:t>Mi empresa</a:t>
              </a:r>
            </a:p>
          </p:txBody>
        </p:sp>
      </p:grpSp>
      <p:grpSp>
        <p:nvGrpSpPr>
          <p:cNvPr id="25" name="Grupo 24"/>
          <p:cNvGrpSpPr/>
          <p:nvPr/>
        </p:nvGrpSpPr>
        <p:grpSpPr>
          <a:xfrm>
            <a:off x="1929279" y="1034004"/>
            <a:ext cx="5246952" cy="2148170"/>
            <a:chOff x="1929279" y="1034004"/>
            <a:chExt cx="5246952" cy="2148170"/>
          </a:xfrm>
        </p:grpSpPr>
        <p:cxnSp>
          <p:nvCxnSpPr>
            <p:cNvPr id="7" name="Conector recto de flecha 6"/>
            <p:cNvCxnSpPr>
              <a:stCxn id="5" idx="3"/>
              <a:endCxn id="8" idx="1"/>
            </p:cNvCxnSpPr>
            <p:nvPr/>
          </p:nvCxnSpPr>
          <p:spPr>
            <a:xfrm flipV="1">
              <a:off x="1929279" y="2083993"/>
              <a:ext cx="2767632" cy="109818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t="22516"/>
            <a:stretch/>
          </p:blipFill>
          <p:spPr>
            <a:xfrm>
              <a:off x="4696911" y="1197032"/>
              <a:ext cx="1635293" cy="177392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925" y="1034004"/>
              <a:ext cx="1105306" cy="1190301"/>
            </a:xfrm>
            <a:prstGeom prst="rect">
              <a:avLst/>
            </a:prstGeom>
          </p:spPr>
        </p:pic>
      </p:grpSp>
      <p:grpSp>
        <p:nvGrpSpPr>
          <p:cNvPr id="26" name="Grupo 25"/>
          <p:cNvGrpSpPr/>
          <p:nvPr/>
        </p:nvGrpSpPr>
        <p:grpSpPr>
          <a:xfrm>
            <a:off x="6798970" y="1914802"/>
            <a:ext cx="4358444" cy="2138505"/>
            <a:chOff x="6798970" y="1914802"/>
            <a:chExt cx="4358444" cy="2138505"/>
          </a:xfrm>
        </p:grpSpPr>
        <p:cxnSp>
          <p:nvCxnSpPr>
            <p:cNvPr id="10" name="Conector recto de flecha 9"/>
            <p:cNvCxnSpPr/>
            <p:nvPr/>
          </p:nvCxnSpPr>
          <p:spPr>
            <a:xfrm>
              <a:off x="6798970" y="1914802"/>
              <a:ext cx="3061587" cy="1193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Agrupar 18"/>
            <p:cNvGrpSpPr/>
            <p:nvPr/>
          </p:nvGrpSpPr>
          <p:grpSpPr>
            <a:xfrm>
              <a:off x="9748737" y="2383693"/>
              <a:ext cx="1408677" cy="1669614"/>
              <a:chOff x="2566969" y="1594366"/>
              <a:chExt cx="1879600" cy="2078519"/>
            </a:xfrm>
          </p:grpSpPr>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6969" y="1594366"/>
                <a:ext cx="1879600" cy="1803400"/>
              </a:xfrm>
              <a:prstGeom prst="rect">
                <a:avLst/>
              </a:prstGeom>
            </p:spPr>
          </p:pic>
          <p:sp>
            <p:nvSpPr>
              <p:cNvPr id="13" name="CuadroTexto 12"/>
              <p:cNvSpPr txBox="1"/>
              <p:nvPr/>
            </p:nvSpPr>
            <p:spPr>
              <a:xfrm>
                <a:off x="2716171" y="3213100"/>
                <a:ext cx="1119324" cy="459785"/>
              </a:xfrm>
              <a:prstGeom prst="rect">
                <a:avLst/>
              </a:prstGeom>
              <a:noFill/>
            </p:spPr>
            <p:txBody>
              <a:bodyPr wrap="none" rtlCol="0">
                <a:spAutoFit/>
              </a:bodyPr>
              <a:lstStyle/>
              <a:p>
                <a:r>
                  <a:rPr lang="es-ES_tradnl" dirty="0"/>
                  <a:t>Cliente</a:t>
                </a:r>
              </a:p>
            </p:txBody>
          </p:sp>
        </p:grpSp>
      </p:grpSp>
      <p:grpSp>
        <p:nvGrpSpPr>
          <p:cNvPr id="19" name="Grupo 18"/>
          <p:cNvGrpSpPr/>
          <p:nvPr/>
        </p:nvGrpSpPr>
        <p:grpSpPr>
          <a:xfrm>
            <a:off x="4268018" y="4324988"/>
            <a:ext cx="2616839" cy="1454400"/>
            <a:chOff x="4182131" y="4326880"/>
            <a:chExt cx="2616839" cy="1454400"/>
          </a:xfrm>
        </p:grpSpPr>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2131" y="4326880"/>
              <a:ext cx="2616839" cy="1454400"/>
            </a:xfrm>
            <a:prstGeom prst="rect">
              <a:avLst/>
            </a:prstGeom>
          </p:spPr>
        </p:pic>
        <p:sp>
          <p:nvSpPr>
            <p:cNvPr id="18" name="Rectángulo 17"/>
            <p:cNvSpPr/>
            <p:nvPr/>
          </p:nvSpPr>
          <p:spPr>
            <a:xfrm>
              <a:off x="4331225" y="5256328"/>
              <a:ext cx="2363727" cy="3383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20" name="Conector recto de flecha 19"/>
          <p:cNvCxnSpPr/>
          <p:nvPr/>
        </p:nvCxnSpPr>
        <p:spPr>
          <a:xfrm flipH="1">
            <a:off x="6873143" y="3393649"/>
            <a:ext cx="3062709" cy="18626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5076783" y="827700"/>
            <a:ext cx="614271" cy="369332"/>
          </a:xfrm>
          <a:prstGeom prst="rect">
            <a:avLst/>
          </a:prstGeom>
          <a:noFill/>
        </p:spPr>
        <p:txBody>
          <a:bodyPr wrap="none" rtlCol="0">
            <a:spAutoFit/>
          </a:bodyPr>
          <a:lstStyle/>
          <a:p>
            <a:r>
              <a:rPr lang="es-MX" dirty="0"/>
              <a:t>CFDI</a:t>
            </a:r>
          </a:p>
        </p:txBody>
      </p:sp>
      <p:sp>
        <p:nvSpPr>
          <p:cNvPr id="2" name="Rectángulo 1"/>
          <p:cNvSpPr/>
          <p:nvPr/>
        </p:nvSpPr>
        <p:spPr>
          <a:xfrm>
            <a:off x="6884857" y="6059606"/>
            <a:ext cx="5307143" cy="79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06493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875E-6 -4.07407E-6 L -0.2888 -0.00115 " pathEditMode="relative" rAng="0" ptsTypes="AA">
                                      <p:cBhvr>
                                        <p:cTn id="24" dur="2000" fill="hold"/>
                                        <p:tgtEl>
                                          <p:spTgt spid="19"/>
                                        </p:tgtEl>
                                        <p:attrNameLst>
                                          <p:attrName>ppt_x</p:attrName>
                                          <p:attrName>ppt_y</p:attrName>
                                        </p:attrNameLst>
                                      </p:cBhvr>
                                      <p:rCtr x="-1444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555265" y="2498414"/>
            <a:ext cx="1479715" cy="1596820"/>
            <a:chOff x="2501899" y="1594366"/>
            <a:chExt cx="1942134" cy="2105786"/>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899" y="1594366"/>
              <a:ext cx="1803400" cy="1803400"/>
            </a:xfrm>
            <a:prstGeom prst="rect">
              <a:avLst/>
            </a:prstGeom>
          </p:spPr>
        </p:pic>
        <p:sp>
          <p:nvSpPr>
            <p:cNvPr id="6" name="CuadroTexto 5"/>
            <p:cNvSpPr txBox="1"/>
            <p:nvPr/>
          </p:nvSpPr>
          <p:spPr>
            <a:xfrm>
              <a:off x="2635358" y="3213100"/>
              <a:ext cx="1808675" cy="487052"/>
            </a:xfrm>
            <a:prstGeom prst="rect">
              <a:avLst/>
            </a:prstGeom>
            <a:noFill/>
          </p:spPr>
          <p:txBody>
            <a:bodyPr wrap="square" rtlCol="0">
              <a:spAutoFit/>
            </a:bodyPr>
            <a:lstStyle/>
            <a:p>
              <a:r>
                <a:rPr lang="es-ES_tradnl" dirty="0"/>
                <a:t>Mi empresa</a:t>
              </a:r>
            </a:p>
          </p:txBody>
        </p:sp>
      </p:grpSp>
      <p:grpSp>
        <p:nvGrpSpPr>
          <p:cNvPr id="30" name="Grupo 29"/>
          <p:cNvGrpSpPr/>
          <p:nvPr/>
        </p:nvGrpSpPr>
        <p:grpSpPr>
          <a:xfrm>
            <a:off x="6866559" y="2383693"/>
            <a:ext cx="4290855" cy="1720161"/>
            <a:chOff x="6866559" y="2383693"/>
            <a:chExt cx="4290855" cy="1720161"/>
          </a:xfrm>
        </p:grpSpPr>
        <p:cxnSp>
          <p:nvCxnSpPr>
            <p:cNvPr id="10" name="Conector recto de flecha 9"/>
            <p:cNvCxnSpPr/>
            <p:nvPr/>
          </p:nvCxnSpPr>
          <p:spPr>
            <a:xfrm flipV="1">
              <a:off x="6866559" y="3108002"/>
              <a:ext cx="2993998" cy="741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Agrupar 18"/>
            <p:cNvGrpSpPr/>
            <p:nvPr/>
          </p:nvGrpSpPr>
          <p:grpSpPr>
            <a:xfrm>
              <a:off x="9748737" y="2383693"/>
              <a:ext cx="1408677" cy="1720161"/>
              <a:chOff x="2566969" y="1594366"/>
              <a:chExt cx="1879600" cy="2141445"/>
            </a:xfrm>
          </p:grpSpPr>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969" y="1594366"/>
                <a:ext cx="1879600" cy="1803400"/>
              </a:xfrm>
              <a:prstGeom prst="rect">
                <a:avLst/>
              </a:prstGeom>
            </p:spPr>
          </p:pic>
          <p:sp>
            <p:nvSpPr>
              <p:cNvPr id="13" name="CuadroTexto 12"/>
              <p:cNvSpPr txBox="1"/>
              <p:nvPr/>
            </p:nvSpPr>
            <p:spPr>
              <a:xfrm>
                <a:off x="2947106" y="3276026"/>
                <a:ext cx="1119324" cy="459785"/>
              </a:xfrm>
              <a:prstGeom prst="rect">
                <a:avLst/>
              </a:prstGeom>
              <a:noFill/>
            </p:spPr>
            <p:txBody>
              <a:bodyPr wrap="none" rtlCol="0">
                <a:spAutoFit/>
              </a:bodyPr>
              <a:lstStyle/>
              <a:p>
                <a:r>
                  <a:rPr lang="es-ES_tradnl" dirty="0"/>
                  <a:t>Cliente</a:t>
                </a:r>
              </a:p>
            </p:txBody>
          </p:sp>
        </p:grpSp>
      </p:grpSp>
      <p:grpSp>
        <p:nvGrpSpPr>
          <p:cNvPr id="19" name="Grupo 18"/>
          <p:cNvGrpSpPr/>
          <p:nvPr/>
        </p:nvGrpSpPr>
        <p:grpSpPr>
          <a:xfrm>
            <a:off x="1025195" y="4324988"/>
            <a:ext cx="2616839" cy="1454400"/>
            <a:chOff x="4182131" y="4326880"/>
            <a:chExt cx="2616839" cy="1454400"/>
          </a:xfrm>
        </p:grpSpPr>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131" y="4326880"/>
              <a:ext cx="2616839" cy="1454400"/>
            </a:xfrm>
            <a:prstGeom prst="rect">
              <a:avLst/>
            </a:prstGeom>
          </p:spPr>
        </p:pic>
        <p:sp>
          <p:nvSpPr>
            <p:cNvPr id="18" name="Rectángulo 17"/>
            <p:cNvSpPr/>
            <p:nvPr/>
          </p:nvSpPr>
          <p:spPr>
            <a:xfrm>
              <a:off x="4331225" y="5256328"/>
              <a:ext cx="2363727" cy="33830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 name="Grupo 28"/>
          <p:cNvGrpSpPr/>
          <p:nvPr/>
        </p:nvGrpSpPr>
        <p:grpSpPr>
          <a:xfrm>
            <a:off x="1929279" y="1689743"/>
            <a:ext cx="5382405" cy="2463593"/>
            <a:chOff x="1929279" y="1689743"/>
            <a:chExt cx="5382405" cy="2463593"/>
          </a:xfrm>
        </p:grpSpPr>
        <p:cxnSp>
          <p:nvCxnSpPr>
            <p:cNvPr id="7" name="Conector recto de flecha 6"/>
            <p:cNvCxnSpPr>
              <a:stCxn id="5" idx="3"/>
            </p:cNvCxnSpPr>
            <p:nvPr/>
          </p:nvCxnSpPr>
          <p:spPr>
            <a:xfrm>
              <a:off x="1929279" y="3182175"/>
              <a:ext cx="2532932" cy="883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4727928" y="1689743"/>
              <a:ext cx="2583756" cy="2463593"/>
              <a:chOff x="4956315" y="360563"/>
              <a:chExt cx="2583756" cy="2463593"/>
            </a:xfrm>
          </p:grpSpPr>
          <p:grpSp>
            <p:nvGrpSpPr>
              <p:cNvPr id="21" name="Agrupar 85"/>
              <p:cNvGrpSpPr/>
              <p:nvPr/>
            </p:nvGrpSpPr>
            <p:grpSpPr>
              <a:xfrm>
                <a:off x="4956315" y="360563"/>
                <a:ext cx="1765386" cy="2463593"/>
                <a:chOff x="6484765" y="2869627"/>
                <a:chExt cx="1765386" cy="2463593"/>
              </a:xfrm>
            </p:grpSpPr>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4765" y="2869627"/>
                  <a:ext cx="1765386" cy="2463593"/>
                </a:xfrm>
                <a:prstGeom prst="rect">
                  <a:avLst/>
                </a:prstGeom>
              </p:spPr>
            </p:pic>
            <p:sp>
              <p:nvSpPr>
                <p:cNvPr id="23" name="Rectángulo redondeado 58"/>
                <p:cNvSpPr/>
                <p:nvPr/>
              </p:nvSpPr>
              <p:spPr>
                <a:xfrm>
                  <a:off x="6484765" y="4370892"/>
                  <a:ext cx="1765386" cy="94598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765" y="433039"/>
                <a:ext cx="1105306" cy="1190301"/>
              </a:xfrm>
              <a:prstGeom prst="rect">
                <a:avLst/>
              </a:prstGeom>
            </p:spPr>
          </p:pic>
        </p:grpSp>
      </p:grpSp>
      <p:sp>
        <p:nvSpPr>
          <p:cNvPr id="2" name="Rectángulo 1"/>
          <p:cNvSpPr/>
          <p:nvPr/>
        </p:nvSpPr>
        <p:spPr>
          <a:xfrm>
            <a:off x="6866559" y="6032310"/>
            <a:ext cx="5325441" cy="82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3764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¿Ya es obligatorio el uso del REP?</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Rectángulo 2"/>
          <p:cNvSpPr/>
          <p:nvPr/>
        </p:nvSpPr>
        <p:spPr>
          <a:xfrm>
            <a:off x="6810233" y="5800299"/>
            <a:ext cx="5381767" cy="105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3"/>
          <a:stretch>
            <a:fillRect/>
          </a:stretch>
        </p:blipFill>
        <p:spPr>
          <a:xfrm>
            <a:off x="4041827" y="1300343"/>
            <a:ext cx="3932383" cy="473196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77585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Estructura del REP</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7" name="Grupo 6"/>
          <p:cNvGrpSpPr/>
          <p:nvPr/>
        </p:nvGrpSpPr>
        <p:grpSpPr>
          <a:xfrm>
            <a:off x="840277" y="1903509"/>
            <a:ext cx="2224827" cy="1659792"/>
            <a:chOff x="4472191" y="888347"/>
            <a:chExt cx="2504661" cy="1868557"/>
          </a:xfrm>
        </p:grpSpPr>
        <p:sp>
          <p:nvSpPr>
            <p:cNvPr id="8" name="Rectángulo redondeado 43"/>
            <p:cNvSpPr/>
            <p:nvPr/>
          </p:nvSpPr>
          <p:spPr>
            <a:xfrm>
              <a:off x="4472191" y="888347"/>
              <a:ext cx="2504661" cy="18685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sz="1598"/>
            </a:p>
          </p:txBody>
        </p:sp>
        <p:sp>
          <p:nvSpPr>
            <p:cNvPr id="9" name="CuadroTexto 8"/>
            <p:cNvSpPr txBox="1"/>
            <p:nvPr/>
          </p:nvSpPr>
          <p:spPr>
            <a:xfrm>
              <a:off x="4631217" y="1020869"/>
              <a:ext cx="2213531" cy="335147"/>
            </a:xfrm>
            <a:prstGeom prst="rect">
              <a:avLst/>
            </a:prstGeom>
            <a:noFill/>
          </p:spPr>
          <p:txBody>
            <a:bodyPr wrap="square" rtlCol="0">
              <a:spAutoFit/>
            </a:bodyPr>
            <a:lstStyle/>
            <a:p>
              <a:r>
                <a:rPr lang="es-MX" sz="1333" dirty="0"/>
                <a:t>Comprobante Anexo 3.3</a:t>
              </a:r>
            </a:p>
          </p:txBody>
        </p:sp>
        <p:sp>
          <p:nvSpPr>
            <p:cNvPr id="10" name="CuadroTexto 9"/>
            <p:cNvSpPr txBox="1"/>
            <p:nvPr/>
          </p:nvSpPr>
          <p:spPr>
            <a:xfrm>
              <a:off x="4631217" y="1330819"/>
              <a:ext cx="2213531" cy="1396835"/>
            </a:xfrm>
            <a:prstGeom prst="rect">
              <a:avLst/>
            </a:prstGeom>
            <a:noFill/>
          </p:spPr>
          <p:txBody>
            <a:bodyPr wrap="square" rtlCol="0">
              <a:spAutoFit/>
            </a:bodyPr>
            <a:lstStyle/>
            <a:p>
              <a:r>
                <a:rPr lang="es-MX" sz="1066" dirty="0"/>
                <a:t>Encabezado</a:t>
              </a:r>
            </a:p>
            <a:p>
              <a:r>
                <a:rPr lang="es-MX" sz="1066" dirty="0"/>
                <a:t>Emisor</a:t>
              </a:r>
            </a:p>
            <a:p>
              <a:r>
                <a:rPr lang="es-MX" sz="1066" dirty="0"/>
                <a:t>Receptor</a:t>
              </a:r>
            </a:p>
            <a:p>
              <a:r>
                <a:rPr lang="es-MX" sz="1066" dirty="0">
                  <a:solidFill>
                    <a:schemeClr val="accent6"/>
                  </a:solidFill>
                </a:rPr>
                <a:t>CFDI relacionado</a:t>
              </a:r>
            </a:p>
            <a:p>
              <a:r>
                <a:rPr lang="es-MX" sz="1066" dirty="0"/>
                <a:t>Concepto</a:t>
              </a:r>
            </a:p>
            <a:p>
              <a:r>
                <a:rPr lang="es-MX" sz="1066" dirty="0"/>
                <a:t>     </a:t>
              </a:r>
              <a:r>
                <a:rPr lang="es-MX" sz="1066" dirty="0">
                  <a:solidFill>
                    <a:schemeClr val="accent6"/>
                  </a:solidFill>
                </a:rPr>
                <a:t>Impuestos</a:t>
              </a:r>
            </a:p>
            <a:p>
              <a:r>
                <a:rPr lang="es-MX" sz="1066" dirty="0"/>
                <a:t>Totales</a:t>
              </a:r>
            </a:p>
          </p:txBody>
        </p:sp>
      </p:grpSp>
      <p:grpSp>
        <p:nvGrpSpPr>
          <p:cNvPr id="11" name="Grupo 10"/>
          <p:cNvGrpSpPr/>
          <p:nvPr/>
        </p:nvGrpSpPr>
        <p:grpSpPr>
          <a:xfrm>
            <a:off x="2230998" y="3133482"/>
            <a:ext cx="2076752" cy="2344039"/>
            <a:chOff x="5691389" y="2584623"/>
            <a:chExt cx="1868975" cy="3096274"/>
          </a:xfrm>
        </p:grpSpPr>
        <p:sp>
          <p:nvSpPr>
            <p:cNvPr id="12" name="Rectángulo redondeado 57"/>
            <p:cNvSpPr/>
            <p:nvPr/>
          </p:nvSpPr>
          <p:spPr>
            <a:xfrm>
              <a:off x="5691392" y="2584623"/>
              <a:ext cx="1636242" cy="30962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sz="1598"/>
            </a:p>
          </p:txBody>
        </p:sp>
        <p:sp>
          <p:nvSpPr>
            <p:cNvPr id="13" name="CuadroTexto 12"/>
            <p:cNvSpPr txBox="1"/>
            <p:nvPr/>
          </p:nvSpPr>
          <p:spPr>
            <a:xfrm>
              <a:off x="5691389" y="2744102"/>
              <a:ext cx="1868975" cy="338969"/>
            </a:xfrm>
            <a:prstGeom prst="rect">
              <a:avLst/>
            </a:prstGeom>
            <a:noFill/>
          </p:spPr>
          <p:txBody>
            <a:bodyPr wrap="square" rtlCol="0">
              <a:spAutoFit/>
            </a:bodyPr>
            <a:lstStyle/>
            <a:p>
              <a:r>
                <a:rPr lang="es-MX" sz="1066" dirty="0"/>
                <a:t>Recibo Electrónico de Pago 1.1</a:t>
              </a:r>
            </a:p>
          </p:txBody>
        </p:sp>
        <p:sp>
          <p:nvSpPr>
            <p:cNvPr id="14" name="CuadroTexto 13"/>
            <p:cNvSpPr txBox="1"/>
            <p:nvPr/>
          </p:nvSpPr>
          <p:spPr>
            <a:xfrm>
              <a:off x="5841735" y="3021948"/>
              <a:ext cx="1599362" cy="2505173"/>
            </a:xfrm>
            <a:prstGeom prst="rect">
              <a:avLst/>
            </a:prstGeom>
            <a:noFill/>
          </p:spPr>
          <p:txBody>
            <a:bodyPr wrap="square" rtlCol="0">
              <a:spAutoFit/>
            </a:bodyPr>
            <a:lstStyle/>
            <a:p>
              <a:r>
                <a:rPr lang="es-MX" sz="1066" dirty="0"/>
                <a:t>FORMADEPAGOP</a:t>
              </a:r>
            </a:p>
            <a:p>
              <a:r>
                <a:rPr lang="es-MX" sz="1066" dirty="0"/>
                <a:t>MONEDAP</a:t>
              </a:r>
            </a:p>
            <a:p>
              <a:r>
                <a:rPr lang="es-MX" sz="1066" dirty="0">
                  <a:solidFill>
                    <a:schemeClr val="accent6"/>
                  </a:solidFill>
                </a:rPr>
                <a:t>TIPOCAMBIOP</a:t>
              </a:r>
            </a:p>
            <a:p>
              <a:r>
                <a:rPr lang="es-MX" sz="1066" dirty="0"/>
                <a:t>Movimiento</a:t>
              </a:r>
            </a:p>
            <a:p>
              <a:r>
                <a:rPr lang="es-MX" sz="1066" dirty="0"/>
                <a:t>MONTO</a:t>
              </a:r>
            </a:p>
            <a:p>
              <a:r>
                <a:rPr lang="es-MX" sz="1066" dirty="0">
                  <a:solidFill>
                    <a:schemeClr val="accent6"/>
                  </a:solidFill>
                </a:rPr>
                <a:t> NUMOPERACION</a:t>
              </a:r>
            </a:p>
            <a:p>
              <a:r>
                <a:rPr lang="es-MX" sz="1066" dirty="0">
                  <a:solidFill>
                    <a:schemeClr val="accent6"/>
                  </a:solidFill>
                </a:rPr>
                <a:t>RFCCMISORCTAORD</a:t>
              </a:r>
            </a:p>
            <a:p>
              <a:r>
                <a:rPr lang="es-MX" sz="1066" dirty="0">
                  <a:solidFill>
                    <a:schemeClr val="accent6"/>
                  </a:solidFill>
                </a:rPr>
                <a:t>NOMBANCOORDEXT</a:t>
              </a:r>
            </a:p>
            <a:p>
              <a:r>
                <a:rPr lang="es-MX" sz="1066" dirty="0">
                  <a:solidFill>
                    <a:schemeClr val="accent6"/>
                  </a:solidFill>
                </a:rPr>
                <a:t>CTAORDENANTE</a:t>
              </a:r>
            </a:p>
            <a:p>
              <a:r>
                <a:rPr lang="es-MX" sz="1066" dirty="0">
                  <a:solidFill>
                    <a:schemeClr val="accent6"/>
                  </a:solidFill>
                </a:rPr>
                <a:t>RFCEMISORCTABEN</a:t>
              </a:r>
            </a:p>
            <a:p>
              <a:r>
                <a:rPr lang="es-MX" sz="1066" dirty="0">
                  <a:solidFill>
                    <a:schemeClr val="accent6"/>
                  </a:solidFill>
                </a:rPr>
                <a:t>CTABENEFICIARIO</a:t>
              </a:r>
            </a:p>
          </p:txBody>
        </p:sp>
      </p:grpSp>
      <p:grpSp>
        <p:nvGrpSpPr>
          <p:cNvPr id="19" name="Grupo 18"/>
          <p:cNvGrpSpPr/>
          <p:nvPr/>
        </p:nvGrpSpPr>
        <p:grpSpPr>
          <a:xfrm>
            <a:off x="4129776" y="1287657"/>
            <a:ext cx="7219440" cy="2275644"/>
            <a:chOff x="4129776" y="1287657"/>
            <a:chExt cx="7219440" cy="2275644"/>
          </a:xfrm>
        </p:grpSpPr>
        <p:pic>
          <p:nvPicPr>
            <p:cNvPr id="15" name="Imagen 14"/>
            <p:cNvPicPr>
              <a:picLocks noChangeAspect="1"/>
            </p:cNvPicPr>
            <p:nvPr/>
          </p:nvPicPr>
          <p:blipFill>
            <a:blip r:embed="rId3"/>
            <a:stretch>
              <a:fillRect/>
            </a:stretch>
          </p:blipFill>
          <p:spPr>
            <a:xfrm>
              <a:off x="4455828" y="1614494"/>
              <a:ext cx="6893388" cy="1948807"/>
            </a:xfrm>
            <a:prstGeom prst="rect">
              <a:avLst/>
            </a:prstGeom>
          </p:spPr>
        </p:pic>
        <p:sp>
          <p:nvSpPr>
            <p:cNvPr id="16" name="CuadroTexto 15"/>
            <p:cNvSpPr txBox="1"/>
            <p:nvPr/>
          </p:nvSpPr>
          <p:spPr>
            <a:xfrm>
              <a:off x="4129776" y="1287657"/>
              <a:ext cx="1966224" cy="297703"/>
            </a:xfrm>
            <a:prstGeom prst="rect">
              <a:avLst/>
            </a:prstGeom>
            <a:noFill/>
          </p:spPr>
          <p:txBody>
            <a:bodyPr wrap="square" rtlCol="0">
              <a:spAutoFit/>
            </a:bodyPr>
            <a:lstStyle/>
            <a:p>
              <a:r>
                <a:rPr lang="es-MX" sz="1333" dirty="0"/>
                <a:t>Comprobante Anexo 3.3</a:t>
              </a:r>
            </a:p>
          </p:txBody>
        </p:sp>
      </p:grpSp>
      <p:grpSp>
        <p:nvGrpSpPr>
          <p:cNvPr id="23" name="Grupo 22"/>
          <p:cNvGrpSpPr/>
          <p:nvPr/>
        </p:nvGrpSpPr>
        <p:grpSpPr>
          <a:xfrm>
            <a:off x="3934286" y="1507430"/>
            <a:ext cx="2589483" cy="4988166"/>
            <a:chOff x="3934286" y="1507430"/>
            <a:chExt cx="2589483" cy="4988166"/>
          </a:xfrm>
        </p:grpSpPr>
        <p:pic>
          <p:nvPicPr>
            <p:cNvPr id="21" name="Imagen 20"/>
            <p:cNvPicPr>
              <a:picLocks noChangeAspect="1"/>
            </p:cNvPicPr>
            <p:nvPr/>
          </p:nvPicPr>
          <p:blipFill>
            <a:blip r:embed="rId4"/>
            <a:stretch>
              <a:fillRect/>
            </a:stretch>
          </p:blipFill>
          <p:spPr>
            <a:xfrm>
              <a:off x="4651898" y="6221664"/>
              <a:ext cx="1871871" cy="273932"/>
            </a:xfrm>
            <a:prstGeom prst="rect">
              <a:avLst/>
            </a:prstGeom>
            <a:ln w="38100">
              <a:solidFill>
                <a:srgbClr val="FF0000"/>
              </a:solidFill>
            </a:ln>
          </p:spPr>
        </p:pic>
        <p:pic>
          <p:nvPicPr>
            <p:cNvPr id="22" name="Imagen 21"/>
            <p:cNvPicPr>
              <a:picLocks noChangeAspect="1"/>
            </p:cNvPicPr>
            <p:nvPr/>
          </p:nvPicPr>
          <p:blipFill>
            <a:blip r:embed="rId5"/>
            <a:stretch>
              <a:fillRect/>
            </a:stretch>
          </p:blipFill>
          <p:spPr>
            <a:xfrm>
              <a:off x="3934286" y="1507430"/>
              <a:ext cx="1803324" cy="226426"/>
            </a:xfrm>
            <a:prstGeom prst="rect">
              <a:avLst/>
            </a:prstGeom>
            <a:ln w="38100">
              <a:solidFill>
                <a:srgbClr val="FF0000"/>
              </a:solidFill>
            </a:ln>
          </p:spPr>
        </p:pic>
      </p:grpSp>
      <p:sp>
        <p:nvSpPr>
          <p:cNvPr id="24" name="Rectángulo 23"/>
          <p:cNvSpPr/>
          <p:nvPr/>
        </p:nvSpPr>
        <p:spPr>
          <a:xfrm>
            <a:off x="6818050" y="2570676"/>
            <a:ext cx="1496313"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p:cNvSpPr/>
          <p:nvPr/>
        </p:nvSpPr>
        <p:spPr>
          <a:xfrm>
            <a:off x="5359465" y="2570676"/>
            <a:ext cx="828272"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p:cNvSpPr/>
          <p:nvPr/>
        </p:nvSpPr>
        <p:spPr>
          <a:xfrm>
            <a:off x="4482597" y="2570676"/>
            <a:ext cx="876867"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p:cNvSpPr/>
          <p:nvPr/>
        </p:nvSpPr>
        <p:spPr>
          <a:xfrm>
            <a:off x="6194103" y="2570676"/>
            <a:ext cx="623948"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8683842" y="2842506"/>
            <a:ext cx="1143740"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8349875" y="2005222"/>
            <a:ext cx="953923"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p:cNvSpPr/>
          <p:nvPr/>
        </p:nvSpPr>
        <p:spPr>
          <a:xfrm>
            <a:off x="5737610" y="3116994"/>
            <a:ext cx="1586468" cy="162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p:cNvSpPr/>
          <p:nvPr/>
        </p:nvSpPr>
        <p:spPr>
          <a:xfrm>
            <a:off x="7324078" y="3116994"/>
            <a:ext cx="3284738" cy="162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4703313" y="3242630"/>
            <a:ext cx="2114738" cy="165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p:cNvSpPr/>
          <p:nvPr/>
        </p:nvSpPr>
        <p:spPr>
          <a:xfrm>
            <a:off x="4591002" y="2733404"/>
            <a:ext cx="4092840" cy="262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6818050" y="5677469"/>
            <a:ext cx="5373950" cy="1180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0" name="Grupo 19"/>
          <p:cNvGrpSpPr/>
          <p:nvPr/>
        </p:nvGrpSpPr>
        <p:grpSpPr>
          <a:xfrm>
            <a:off x="4242628" y="3556348"/>
            <a:ext cx="7345689" cy="2583843"/>
            <a:chOff x="4242628" y="3556348"/>
            <a:chExt cx="7345689" cy="2583843"/>
          </a:xfrm>
        </p:grpSpPr>
        <p:pic>
          <p:nvPicPr>
            <p:cNvPr id="17" name="Imagen 16"/>
            <p:cNvPicPr>
              <a:picLocks noChangeAspect="1"/>
            </p:cNvPicPr>
            <p:nvPr/>
          </p:nvPicPr>
          <p:blipFill>
            <a:blip r:embed="rId6"/>
            <a:stretch>
              <a:fillRect/>
            </a:stretch>
          </p:blipFill>
          <p:spPr>
            <a:xfrm>
              <a:off x="4580876" y="3840039"/>
              <a:ext cx="7007441" cy="2300152"/>
            </a:xfrm>
            <a:prstGeom prst="rect">
              <a:avLst/>
            </a:prstGeom>
          </p:spPr>
        </p:pic>
        <p:sp>
          <p:nvSpPr>
            <p:cNvPr id="18" name="CuadroTexto 17"/>
            <p:cNvSpPr txBox="1"/>
            <p:nvPr/>
          </p:nvSpPr>
          <p:spPr>
            <a:xfrm>
              <a:off x="4242628" y="3556348"/>
              <a:ext cx="3356805" cy="297454"/>
            </a:xfrm>
            <a:prstGeom prst="rect">
              <a:avLst/>
            </a:prstGeom>
            <a:noFill/>
          </p:spPr>
          <p:txBody>
            <a:bodyPr wrap="square" rtlCol="0">
              <a:spAutoFit/>
            </a:bodyPr>
            <a:lstStyle/>
            <a:p>
              <a:r>
                <a:rPr lang="es-MX" sz="1333" dirty="0"/>
                <a:t>Recibo Electrónico de Pago 1.1</a:t>
              </a:r>
            </a:p>
          </p:txBody>
        </p:sp>
      </p:grpSp>
    </p:spTree>
    <p:extLst>
      <p:ext uri="{BB962C8B-B14F-4D97-AF65-F5344CB8AC3E}">
        <p14:creationId xmlns:p14="http://schemas.microsoft.com/office/powerpoint/2010/main" val="1150408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grpId="1" nodeType="after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500"/>
                            </p:stCondLst>
                            <p:childTnLst>
                              <p:par>
                                <p:cTn id="50" presetID="10" presetClass="exit" presetSubtype="0" fill="hold" grpId="1" nodeType="after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par>
                          <p:cTn id="57" fill="hold">
                            <p:stCondLst>
                              <p:cond delay="0"/>
                            </p:stCondLst>
                            <p:childTnLst>
                              <p:par>
                                <p:cTn id="58" presetID="10" presetClass="exit" presetSubtype="0" fill="hold" grpId="1" nodeType="after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par>
                          <p:cTn id="65" fill="hold">
                            <p:stCondLst>
                              <p:cond delay="0"/>
                            </p:stCondLst>
                            <p:childTnLst>
                              <p:par>
                                <p:cTn id="66" presetID="10" presetClass="exit" presetSubtype="0" fill="hold" grpId="1" nodeType="afterEffect">
                                  <p:stCondLst>
                                    <p:cond delay="0"/>
                                  </p:stCondLst>
                                  <p:childTnLst>
                                    <p:animEffect transition="out" filter="fade">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par>
                          <p:cTn id="71" fill="hold">
                            <p:stCondLst>
                              <p:cond delay="500"/>
                            </p:stCondLst>
                            <p:childTnLst>
                              <p:par>
                                <p:cTn id="72" presetID="10" presetClass="exit" presetSubtype="0" fill="hold" grpId="1" nodeType="afterEffect">
                                  <p:stCondLst>
                                    <p:cond delay="0"/>
                                  </p:stCondLst>
                                  <p:childTnLst>
                                    <p:animEffect transition="out" filter="fad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0" presetClass="exit" presetSubtype="0" fill="hold" grpId="1" nodeType="with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childTnLst>
                          </p:cTn>
                        </p:par>
                        <p:par>
                          <p:cTn id="86" fill="hold">
                            <p:stCondLst>
                              <p:cond delay="0"/>
                            </p:stCondLst>
                            <p:childTnLst>
                              <p:par>
                                <p:cTn id="87" presetID="10" presetClass="exit" presetSubtype="0" fill="hold" grpId="1" nodeType="afterEffect">
                                  <p:stCondLst>
                                    <p:cond delay="0"/>
                                  </p:stCondLst>
                                  <p:childTnLst>
                                    <p:animEffect transition="out" filter="fade">
                                      <p:cBhvr>
                                        <p:cTn id="88" dur="500"/>
                                        <p:tgtEl>
                                          <p:spTgt spid="33"/>
                                        </p:tgtEl>
                                      </p:cBhvr>
                                    </p:animEffect>
                                    <p:set>
                                      <p:cBhvr>
                                        <p:cTn id="89" dur="1" fill="hold">
                                          <p:stCondLst>
                                            <p:cond delay="499"/>
                                          </p:stCondLst>
                                        </p:cTn>
                                        <p:tgtEl>
                                          <p:spTgt spid="3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Estructura del REP</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7" name="Grupo 6"/>
          <p:cNvGrpSpPr/>
          <p:nvPr/>
        </p:nvGrpSpPr>
        <p:grpSpPr>
          <a:xfrm>
            <a:off x="840277" y="1903509"/>
            <a:ext cx="2224827" cy="1659792"/>
            <a:chOff x="4472191" y="888347"/>
            <a:chExt cx="2504661" cy="1868557"/>
          </a:xfrm>
        </p:grpSpPr>
        <p:sp>
          <p:nvSpPr>
            <p:cNvPr id="8" name="Rectángulo redondeado 43"/>
            <p:cNvSpPr/>
            <p:nvPr/>
          </p:nvSpPr>
          <p:spPr>
            <a:xfrm>
              <a:off x="4472191" y="888347"/>
              <a:ext cx="2504661" cy="18685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sz="1598"/>
            </a:p>
          </p:txBody>
        </p:sp>
        <p:sp>
          <p:nvSpPr>
            <p:cNvPr id="9" name="CuadroTexto 8"/>
            <p:cNvSpPr txBox="1"/>
            <p:nvPr/>
          </p:nvSpPr>
          <p:spPr>
            <a:xfrm>
              <a:off x="4631217" y="1020869"/>
              <a:ext cx="2213531" cy="335147"/>
            </a:xfrm>
            <a:prstGeom prst="rect">
              <a:avLst/>
            </a:prstGeom>
            <a:noFill/>
          </p:spPr>
          <p:txBody>
            <a:bodyPr wrap="square" rtlCol="0">
              <a:spAutoFit/>
            </a:bodyPr>
            <a:lstStyle/>
            <a:p>
              <a:r>
                <a:rPr lang="es-MX" sz="1333" dirty="0"/>
                <a:t>Comprobante Anexo 3.3</a:t>
              </a:r>
            </a:p>
          </p:txBody>
        </p:sp>
        <p:sp>
          <p:nvSpPr>
            <p:cNvPr id="10" name="CuadroTexto 9"/>
            <p:cNvSpPr txBox="1"/>
            <p:nvPr/>
          </p:nvSpPr>
          <p:spPr>
            <a:xfrm>
              <a:off x="4631217" y="1330819"/>
              <a:ext cx="2213531" cy="1396835"/>
            </a:xfrm>
            <a:prstGeom prst="rect">
              <a:avLst/>
            </a:prstGeom>
            <a:noFill/>
          </p:spPr>
          <p:txBody>
            <a:bodyPr wrap="square" rtlCol="0">
              <a:spAutoFit/>
            </a:bodyPr>
            <a:lstStyle/>
            <a:p>
              <a:r>
                <a:rPr lang="es-MX" sz="1066" dirty="0"/>
                <a:t>Encabezado</a:t>
              </a:r>
            </a:p>
            <a:p>
              <a:r>
                <a:rPr lang="es-MX" sz="1066" dirty="0"/>
                <a:t>Emisor</a:t>
              </a:r>
            </a:p>
            <a:p>
              <a:r>
                <a:rPr lang="es-MX" sz="1066" dirty="0"/>
                <a:t>Receptor</a:t>
              </a:r>
            </a:p>
            <a:p>
              <a:r>
                <a:rPr lang="es-MX" sz="1066" dirty="0">
                  <a:solidFill>
                    <a:schemeClr val="accent6"/>
                  </a:solidFill>
                </a:rPr>
                <a:t>CFDI relacionado</a:t>
              </a:r>
            </a:p>
            <a:p>
              <a:r>
                <a:rPr lang="es-MX" sz="1066" dirty="0"/>
                <a:t>Concepto</a:t>
              </a:r>
            </a:p>
            <a:p>
              <a:r>
                <a:rPr lang="es-MX" sz="1066" dirty="0"/>
                <a:t>     </a:t>
              </a:r>
              <a:r>
                <a:rPr lang="es-MX" sz="1066" dirty="0">
                  <a:solidFill>
                    <a:schemeClr val="accent6"/>
                  </a:solidFill>
                </a:rPr>
                <a:t>Impuestos</a:t>
              </a:r>
            </a:p>
            <a:p>
              <a:r>
                <a:rPr lang="es-MX" sz="1066" dirty="0"/>
                <a:t>Totales</a:t>
              </a:r>
            </a:p>
          </p:txBody>
        </p:sp>
      </p:grpSp>
      <p:grpSp>
        <p:nvGrpSpPr>
          <p:cNvPr id="19" name="Grupo 18"/>
          <p:cNvGrpSpPr/>
          <p:nvPr/>
        </p:nvGrpSpPr>
        <p:grpSpPr>
          <a:xfrm>
            <a:off x="4129776" y="1287657"/>
            <a:ext cx="7219440" cy="2275644"/>
            <a:chOff x="4129776" y="1287657"/>
            <a:chExt cx="7219440" cy="2275644"/>
          </a:xfrm>
        </p:grpSpPr>
        <p:pic>
          <p:nvPicPr>
            <p:cNvPr id="15" name="Imagen 14"/>
            <p:cNvPicPr>
              <a:picLocks noChangeAspect="1"/>
            </p:cNvPicPr>
            <p:nvPr/>
          </p:nvPicPr>
          <p:blipFill>
            <a:blip r:embed="rId3"/>
            <a:stretch>
              <a:fillRect/>
            </a:stretch>
          </p:blipFill>
          <p:spPr>
            <a:xfrm>
              <a:off x="4455828" y="1614494"/>
              <a:ext cx="6893388" cy="1948807"/>
            </a:xfrm>
            <a:prstGeom prst="rect">
              <a:avLst/>
            </a:prstGeom>
          </p:spPr>
        </p:pic>
        <p:sp>
          <p:nvSpPr>
            <p:cNvPr id="16" name="CuadroTexto 15"/>
            <p:cNvSpPr txBox="1"/>
            <p:nvPr/>
          </p:nvSpPr>
          <p:spPr>
            <a:xfrm>
              <a:off x="4129776" y="1287657"/>
              <a:ext cx="1966224" cy="297703"/>
            </a:xfrm>
            <a:prstGeom prst="rect">
              <a:avLst/>
            </a:prstGeom>
            <a:noFill/>
          </p:spPr>
          <p:txBody>
            <a:bodyPr wrap="square" rtlCol="0">
              <a:spAutoFit/>
            </a:bodyPr>
            <a:lstStyle/>
            <a:p>
              <a:r>
                <a:rPr lang="es-MX" sz="1333" dirty="0"/>
                <a:t>Comprobante Anexo 3.3</a:t>
              </a:r>
            </a:p>
          </p:txBody>
        </p:sp>
      </p:grpSp>
      <p:sp>
        <p:nvSpPr>
          <p:cNvPr id="24" name="Rectángulo 23"/>
          <p:cNvSpPr/>
          <p:nvPr/>
        </p:nvSpPr>
        <p:spPr>
          <a:xfrm>
            <a:off x="6818050" y="2570676"/>
            <a:ext cx="1496313"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p:cNvSpPr/>
          <p:nvPr/>
        </p:nvSpPr>
        <p:spPr>
          <a:xfrm>
            <a:off x="5359465" y="2570676"/>
            <a:ext cx="828272"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p:cNvSpPr/>
          <p:nvPr/>
        </p:nvSpPr>
        <p:spPr>
          <a:xfrm>
            <a:off x="4482597" y="2570676"/>
            <a:ext cx="876867"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p:cNvSpPr/>
          <p:nvPr/>
        </p:nvSpPr>
        <p:spPr>
          <a:xfrm>
            <a:off x="6194103" y="2570676"/>
            <a:ext cx="623948"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8683842" y="2842506"/>
            <a:ext cx="1143740"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8349875" y="2005222"/>
            <a:ext cx="953923" cy="148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p:cNvSpPr/>
          <p:nvPr/>
        </p:nvSpPr>
        <p:spPr>
          <a:xfrm>
            <a:off x="5737610" y="3116994"/>
            <a:ext cx="1586468" cy="162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p:cNvSpPr/>
          <p:nvPr/>
        </p:nvSpPr>
        <p:spPr>
          <a:xfrm>
            <a:off x="7324078" y="3116994"/>
            <a:ext cx="3284738" cy="162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4703313" y="3242630"/>
            <a:ext cx="2114738" cy="165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p:cNvSpPr/>
          <p:nvPr/>
        </p:nvSpPr>
        <p:spPr>
          <a:xfrm>
            <a:off x="4591002" y="2733404"/>
            <a:ext cx="4092840" cy="2628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6818050" y="6032310"/>
            <a:ext cx="5373950" cy="82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87258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0" presetClass="exit" presetSubtype="0" fill="hold" grpId="1" nodeType="after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0" presetClass="exit" presetSubtype="0" fill="hold" grpId="1"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0" presetClass="exit" presetSubtype="0" fill="hold" grpId="1"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par>
                          <p:cTn id="48" fill="hold">
                            <p:stCondLst>
                              <p:cond delay="0"/>
                            </p:stCondLst>
                            <p:childTnLst>
                              <p:par>
                                <p:cTn id="49" presetID="10" presetClass="exit" presetSubtype="0" fill="hold" grpId="1" nodeType="after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par>
                          <p:cTn id="56" fill="hold">
                            <p:stCondLst>
                              <p:cond delay="0"/>
                            </p:stCondLst>
                            <p:childTnLst>
                              <p:par>
                                <p:cTn id="57" presetID="10" presetClass="exit" presetSubtype="0" fill="hold" grpId="1" nodeType="after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par>
                                <p:cTn id="64" presetID="10" presetClass="exit" presetSubtype="0" fill="hold" grpId="1" nodeType="withEffect">
                                  <p:stCondLst>
                                    <p:cond delay="0"/>
                                  </p:stCondLst>
                                  <p:childTnLst>
                                    <p:animEffect transition="out" filter="fade">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10" presetClass="exit" presetSubtype="0" fill="hold" grpId="1" nodeType="withEffect">
                                  <p:stCondLst>
                                    <p:cond delay="0"/>
                                  </p:stCondLst>
                                  <p:childTnLst>
                                    <p:animEffect transition="out" filter="fade">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32"/>
                                        </p:tgtEl>
                                      </p:cBhvr>
                                    </p:animEffect>
                                    <p:set>
                                      <p:cBhvr>
                                        <p:cTn id="85"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Estructura del REP</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7" name="Grupo 6"/>
          <p:cNvGrpSpPr/>
          <p:nvPr/>
        </p:nvGrpSpPr>
        <p:grpSpPr>
          <a:xfrm>
            <a:off x="840277" y="1903509"/>
            <a:ext cx="2224827" cy="1659792"/>
            <a:chOff x="4472191" y="888347"/>
            <a:chExt cx="2504661" cy="1868557"/>
          </a:xfrm>
        </p:grpSpPr>
        <p:sp>
          <p:nvSpPr>
            <p:cNvPr id="8" name="Rectángulo redondeado 43"/>
            <p:cNvSpPr/>
            <p:nvPr/>
          </p:nvSpPr>
          <p:spPr>
            <a:xfrm>
              <a:off x="4472191" y="888347"/>
              <a:ext cx="2504661" cy="18685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sz="1598"/>
            </a:p>
          </p:txBody>
        </p:sp>
        <p:sp>
          <p:nvSpPr>
            <p:cNvPr id="9" name="CuadroTexto 8"/>
            <p:cNvSpPr txBox="1"/>
            <p:nvPr/>
          </p:nvSpPr>
          <p:spPr>
            <a:xfrm>
              <a:off x="4631217" y="1020869"/>
              <a:ext cx="2213531" cy="335147"/>
            </a:xfrm>
            <a:prstGeom prst="rect">
              <a:avLst/>
            </a:prstGeom>
            <a:noFill/>
          </p:spPr>
          <p:txBody>
            <a:bodyPr wrap="square" rtlCol="0">
              <a:spAutoFit/>
            </a:bodyPr>
            <a:lstStyle/>
            <a:p>
              <a:r>
                <a:rPr lang="es-MX" sz="1333" dirty="0"/>
                <a:t>Comprobante Anexo 3.3</a:t>
              </a:r>
            </a:p>
          </p:txBody>
        </p:sp>
        <p:sp>
          <p:nvSpPr>
            <p:cNvPr id="10" name="CuadroTexto 9"/>
            <p:cNvSpPr txBox="1"/>
            <p:nvPr/>
          </p:nvSpPr>
          <p:spPr>
            <a:xfrm>
              <a:off x="4631217" y="1330819"/>
              <a:ext cx="2213531" cy="1396835"/>
            </a:xfrm>
            <a:prstGeom prst="rect">
              <a:avLst/>
            </a:prstGeom>
            <a:noFill/>
          </p:spPr>
          <p:txBody>
            <a:bodyPr wrap="square" rtlCol="0">
              <a:spAutoFit/>
            </a:bodyPr>
            <a:lstStyle/>
            <a:p>
              <a:r>
                <a:rPr lang="es-MX" sz="1066" dirty="0"/>
                <a:t>Encabezado</a:t>
              </a:r>
            </a:p>
            <a:p>
              <a:r>
                <a:rPr lang="es-MX" sz="1066" dirty="0"/>
                <a:t>Emisor</a:t>
              </a:r>
            </a:p>
            <a:p>
              <a:r>
                <a:rPr lang="es-MX" sz="1066" dirty="0"/>
                <a:t>Receptor</a:t>
              </a:r>
            </a:p>
            <a:p>
              <a:r>
                <a:rPr lang="es-MX" sz="1066" dirty="0">
                  <a:solidFill>
                    <a:schemeClr val="accent6"/>
                  </a:solidFill>
                </a:rPr>
                <a:t>CFDI relacionado</a:t>
              </a:r>
            </a:p>
            <a:p>
              <a:r>
                <a:rPr lang="es-MX" sz="1066" dirty="0"/>
                <a:t>Concepto</a:t>
              </a:r>
            </a:p>
            <a:p>
              <a:r>
                <a:rPr lang="es-MX" sz="1066" dirty="0"/>
                <a:t>     </a:t>
              </a:r>
              <a:r>
                <a:rPr lang="es-MX" sz="1066" dirty="0">
                  <a:solidFill>
                    <a:schemeClr val="accent6"/>
                  </a:solidFill>
                </a:rPr>
                <a:t>Impuestos</a:t>
              </a:r>
            </a:p>
            <a:p>
              <a:r>
                <a:rPr lang="es-MX" sz="1066" dirty="0"/>
                <a:t>Totales</a:t>
              </a:r>
            </a:p>
          </p:txBody>
        </p:sp>
      </p:grpSp>
      <p:grpSp>
        <p:nvGrpSpPr>
          <p:cNvPr id="11" name="Grupo 10"/>
          <p:cNvGrpSpPr/>
          <p:nvPr/>
        </p:nvGrpSpPr>
        <p:grpSpPr>
          <a:xfrm>
            <a:off x="2230998" y="3133482"/>
            <a:ext cx="2076752" cy="2344039"/>
            <a:chOff x="5691389" y="2584623"/>
            <a:chExt cx="1868975" cy="3096274"/>
          </a:xfrm>
        </p:grpSpPr>
        <p:sp>
          <p:nvSpPr>
            <p:cNvPr id="12" name="Rectángulo redondeado 57"/>
            <p:cNvSpPr/>
            <p:nvPr/>
          </p:nvSpPr>
          <p:spPr>
            <a:xfrm>
              <a:off x="5691392" y="2584623"/>
              <a:ext cx="1636242" cy="30962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sz="1598"/>
            </a:p>
          </p:txBody>
        </p:sp>
        <p:sp>
          <p:nvSpPr>
            <p:cNvPr id="13" name="CuadroTexto 12"/>
            <p:cNvSpPr txBox="1"/>
            <p:nvPr/>
          </p:nvSpPr>
          <p:spPr>
            <a:xfrm>
              <a:off x="5691389" y="2744102"/>
              <a:ext cx="1868975" cy="338969"/>
            </a:xfrm>
            <a:prstGeom prst="rect">
              <a:avLst/>
            </a:prstGeom>
            <a:noFill/>
          </p:spPr>
          <p:txBody>
            <a:bodyPr wrap="square" rtlCol="0">
              <a:spAutoFit/>
            </a:bodyPr>
            <a:lstStyle/>
            <a:p>
              <a:r>
                <a:rPr lang="es-MX" sz="1066" dirty="0"/>
                <a:t>Recibo Electrónico de Pago 1.1</a:t>
              </a:r>
            </a:p>
          </p:txBody>
        </p:sp>
        <p:sp>
          <p:nvSpPr>
            <p:cNvPr id="14" name="CuadroTexto 13"/>
            <p:cNvSpPr txBox="1"/>
            <p:nvPr/>
          </p:nvSpPr>
          <p:spPr>
            <a:xfrm>
              <a:off x="5841735" y="3021948"/>
              <a:ext cx="1599362" cy="2505173"/>
            </a:xfrm>
            <a:prstGeom prst="rect">
              <a:avLst/>
            </a:prstGeom>
            <a:noFill/>
          </p:spPr>
          <p:txBody>
            <a:bodyPr wrap="square" rtlCol="0">
              <a:spAutoFit/>
            </a:bodyPr>
            <a:lstStyle/>
            <a:p>
              <a:r>
                <a:rPr lang="es-MX" sz="1066" dirty="0"/>
                <a:t>FORMADEPAGOP</a:t>
              </a:r>
            </a:p>
            <a:p>
              <a:r>
                <a:rPr lang="es-MX" sz="1066" dirty="0"/>
                <a:t>MONEDAP</a:t>
              </a:r>
            </a:p>
            <a:p>
              <a:r>
                <a:rPr lang="es-MX" sz="1066" dirty="0">
                  <a:solidFill>
                    <a:schemeClr val="accent6"/>
                  </a:solidFill>
                </a:rPr>
                <a:t>TIPOCAMBIOP</a:t>
              </a:r>
            </a:p>
            <a:p>
              <a:r>
                <a:rPr lang="es-MX" sz="1066" dirty="0"/>
                <a:t>Movimiento</a:t>
              </a:r>
            </a:p>
            <a:p>
              <a:r>
                <a:rPr lang="es-MX" sz="1066" dirty="0"/>
                <a:t>MONTO</a:t>
              </a:r>
            </a:p>
            <a:p>
              <a:r>
                <a:rPr lang="es-MX" sz="1066" dirty="0">
                  <a:solidFill>
                    <a:schemeClr val="accent6"/>
                  </a:solidFill>
                </a:rPr>
                <a:t> NUMOPERACION</a:t>
              </a:r>
            </a:p>
            <a:p>
              <a:r>
                <a:rPr lang="es-MX" sz="1066" dirty="0">
                  <a:solidFill>
                    <a:schemeClr val="accent6"/>
                  </a:solidFill>
                </a:rPr>
                <a:t>RFCCMISORCTAORD</a:t>
              </a:r>
            </a:p>
            <a:p>
              <a:r>
                <a:rPr lang="es-MX" sz="1066" dirty="0">
                  <a:solidFill>
                    <a:schemeClr val="accent6"/>
                  </a:solidFill>
                </a:rPr>
                <a:t>NOMBANCOORDEXT</a:t>
              </a:r>
            </a:p>
            <a:p>
              <a:r>
                <a:rPr lang="es-MX" sz="1066" dirty="0">
                  <a:solidFill>
                    <a:schemeClr val="accent6"/>
                  </a:solidFill>
                </a:rPr>
                <a:t>CTAORDENANTE</a:t>
              </a:r>
            </a:p>
            <a:p>
              <a:r>
                <a:rPr lang="es-MX" sz="1066" dirty="0">
                  <a:solidFill>
                    <a:schemeClr val="accent6"/>
                  </a:solidFill>
                </a:rPr>
                <a:t>RFCEMISORCTABEN</a:t>
              </a:r>
            </a:p>
            <a:p>
              <a:r>
                <a:rPr lang="es-MX" sz="1066" dirty="0">
                  <a:solidFill>
                    <a:schemeClr val="accent6"/>
                  </a:solidFill>
                </a:rPr>
                <a:t>CTABENEFICIARIO</a:t>
              </a:r>
            </a:p>
          </p:txBody>
        </p:sp>
      </p:grpSp>
      <p:grpSp>
        <p:nvGrpSpPr>
          <p:cNvPr id="20" name="Grupo 19"/>
          <p:cNvGrpSpPr/>
          <p:nvPr/>
        </p:nvGrpSpPr>
        <p:grpSpPr>
          <a:xfrm>
            <a:off x="4242628" y="3556348"/>
            <a:ext cx="7345689" cy="2583843"/>
            <a:chOff x="4242628" y="3556348"/>
            <a:chExt cx="7345689" cy="2583843"/>
          </a:xfrm>
        </p:grpSpPr>
        <p:pic>
          <p:nvPicPr>
            <p:cNvPr id="17" name="Imagen 16"/>
            <p:cNvPicPr>
              <a:picLocks noChangeAspect="1"/>
            </p:cNvPicPr>
            <p:nvPr/>
          </p:nvPicPr>
          <p:blipFill>
            <a:blip r:embed="rId3"/>
            <a:stretch>
              <a:fillRect/>
            </a:stretch>
          </p:blipFill>
          <p:spPr>
            <a:xfrm>
              <a:off x="4580876" y="3840039"/>
              <a:ext cx="7007441" cy="2300152"/>
            </a:xfrm>
            <a:prstGeom prst="rect">
              <a:avLst/>
            </a:prstGeom>
          </p:spPr>
        </p:pic>
        <p:sp>
          <p:nvSpPr>
            <p:cNvPr id="18" name="CuadroTexto 17"/>
            <p:cNvSpPr txBox="1"/>
            <p:nvPr/>
          </p:nvSpPr>
          <p:spPr>
            <a:xfrm>
              <a:off x="4242628" y="3556348"/>
              <a:ext cx="3356805" cy="297454"/>
            </a:xfrm>
            <a:prstGeom prst="rect">
              <a:avLst/>
            </a:prstGeom>
            <a:noFill/>
          </p:spPr>
          <p:txBody>
            <a:bodyPr wrap="square" rtlCol="0">
              <a:spAutoFit/>
            </a:bodyPr>
            <a:lstStyle/>
            <a:p>
              <a:r>
                <a:rPr lang="es-MX" sz="1333" dirty="0"/>
                <a:t>Recibo Electrónico de Pago 1.1</a:t>
              </a:r>
            </a:p>
          </p:txBody>
        </p:sp>
      </p:grpSp>
      <p:sp>
        <p:nvSpPr>
          <p:cNvPr id="3" name="Rectángulo 2"/>
          <p:cNvSpPr/>
          <p:nvPr/>
        </p:nvSpPr>
        <p:spPr>
          <a:xfrm>
            <a:off x="7014949" y="6005015"/>
            <a:ext cx="5177051" cy="85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9840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60358" y="6140191"/>
            <a:ext cx="5231642" cy="717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Estructura del REP</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7" name="Grupo 6"/>
          <p:cNvGrpSpPr/>
          <p:nvPr/>
        </p:nvGrpSpPr>
        <p:grpSpPr>
          <a:xfrm>
            <a:off x="840277" y="1903509"/>
            <a:ext cx="2224827" cy="1659792"/>
            <a:chOff x="4472191" y="888347"/>
            <a:chExt cx="2504661" cy="1868557"/>
          </a:xfrm>
        </p:grpSpPr>
        <p:sp>
          <p:nvSpPr>
            <p:cNvPr id="8" name="Rectángulo redondeado 43"/>
            <p:cNvSpPr/>
            <p:nvPr/>
          </p:nvSpPr>
          <p:spPr>
            <a:xfrm>
              <a:off x="4472191" y="888347"/>
              <a:ext cx="2504661" cy="186855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sz="1598"/>
            </a:p>
          </p:txBody>
        </p:sp>
        <p:sp>
          <p:nvSpPr>
            <p:cNvPr id="9" name="CuadroTexto 8"/>
            <p:cNvSpPr txBox="1"/>
            <p:nvPr/>
          </p:nvSpPr>
          <p:spPr>
            <a:xfrm>
              <a:off x="4631217" y="1020869"/>
              <a:ext cx="2213531" cy="335147"/>
            </a:xfrm>
            <a:prstGeom prst="rect">
              <a:avLst/>
            </a:prstGeom>
            <a:noFill/>
          </p:spPr>
          <p:txBody>
            <a:bodyPr wrap="square" rtlCol="0">
              <a:spAutoFit/>
            </a:bodyPr>
            <a:lstStyle/>
            <a:p>
              <a:r>
                <a:rPr lang="es-MX" sz="1333" dirty="0"/>
                <a:t>Comprobante Anexo 3.3</a:t>
              </a:r>
            </a:p>
          </p:txBody>
        </p:sp>
        <p:sp>
          <p:nvSpPr>
            <p:cNvPr id="10" name="CuadroTexto 9"/>
            <p:cNvSpPr txBox="1"/>
            <p:nvPr/>
          </p:nvSpPr>
          <p:spPr>
            <a:xfrm>
              <a:off x="4631217" y="1330819"/>
              <a:ext cx="2213531" cy="1396835"/>
            </a:xfrm>
            <a:prstGeom prst="rect">
              <a:avLst/>
            </a:prstGeom>
            <a:noFill/>
          </p:spPr>
          <p:txBody>
            <a:bodyPr wrap="square" rtlCol="0">
              <a:spAutoFit/>
            </a:bodyPr>
            <a:lstStyle/>
            <a:p>
              <a:r>
                <a:rPr lang="es-MX" sz="1066" dirty="0"/>
                <a:t>Encabezado</a:t>
              </a:r>
            </a:p>
            <a:p>
              <a:r>
                <a:rPr lang="es-MX" sz="1066" dirty="0"/>
                <a:t>Emisor</a:t>
              </a:r>
            </a:p>
            <a:p>
              <a:r>
                <a:rPr lang="es-MX" sz="1066" dirty="0"/>
                <a:t>Receptor</a:t>
              </a:r>
            </a:p>
            <a:p>
              <a:r>
                <a:rPr lang="es-MX" sz="1066" dirty="0">
                  <a:solidFill>
                    <a:schemeClr val="accent6"/>
                  </a:solidFill>
                </a:rPr>
                <a:t>CFDI relacionado</a:t>
              </a:r>
            </a:p>
            <a:p>
              <a:r>
                <a:rPr lang="es-MX" sz="1066" dirty="0"/>
                <a:t>Concepto</a:t>
              </a:r>
            </a:p>
            <a:p>
              <a:r>
                <a:rPr lang="es-MX" sz="1066" dirty="0"/>
                <a:t>     </a:t>
              </a:r>
              <a:r>
                <a:rPr lang="es-MX" sz="1066" dirty="0">
                  <a:solidFill>
                    <a:schemeClr val="accent6"/>
                  </a:solidFill>
                </a:rPr>
                <a:t>Impuestos</a:t>
              </a:r>
            </a:p>
            <a:p>
              <a:r>
                <a:rPr lang="es-MX" sz="1066" dirty="0"/>
                <a:t>Totales</a:t>
              </a:r>
            </a:p>
          </p:txBody>
        </p:sp>
      </p:grpSp>
      <p:grpSp>
        <p:nvGrpSpPr>
          <p:cNvPr id="11" name="Grupo 10"/>
          <p:cNvGrpSpPr/>
          <p:nvPr/>
        </p:nvGrpSpPr>
        <p:grpSpPr>
          <a:xfrm>
            <a:off x="2230998" y="3133482"/>
            <a:ext cx="2076752" cy="2344039"/>
            <a:chOff x="5691389" y="2584623"/>
            <a:chExt cx="1868975" cy="3096274"/>
          </a:xfrm>
        </p:grpSpPr>
        <p:sp>
          <p:nvSpPr>
            <p:cNvPr id="12" name="Rectángulo redondeado 57"/>
            <p:cNvSpPr/>
            <p:nvPr/>
          </p:nvSpPr>
          <p:spPr>
            <a:xfrm>
              <a:off x="5691392" y="2584623"/>
              <a:ext cx="1636242" cy="30962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sz="1598"/>
            </a:p>
          </p:txBody>
        </p:sp>
        <p:sp>
          <p:nvSpPr>
            <p:cNvPr id="13" name="CuadroTexto 12"/>
            <p:cNvSpPr txBox="1"/>
            <p:nvPr/>
          </p:nvSpPr>
          <p:spPr>
            <a:xfrm>
              <a:off x="5691389" y="2744102"/>
              <a:ext cx="1868975" cy="338969"/>
            </a:xfrm>
            <a:prstGeom prst="rect">
              <a:avLst/>
            </a:prstGeom>
            <a:noFill/>
          </p:spPr>
          <p:txBody>
            <a:bodyPr wrap="square" rtlCol="0">
              <a:spAutoFit/>
            </a:bodyPr>
            <a:lstStyle/>
            <a:p>
              <a:r>
                <a:rPr lang="es-MX" sz="1066" dirty="0"/>
                <a:t>Recibo Electrónico de Pago 1.0</a:t>
              </a:r>
            </a:p>
          </p:txBody>
        </p:sp>
        <p:sp>
          <p:nvSpPr>
            <p:cNvPr id="14" name="CuadroTexto 13"/>
            <p:cNvSpPr txBox="1"/>
            <p:nvPr/>
          </p:nvSpPr>
          <p:spPr>
            <a:xfrm>
              <a:off x="5841735" y="3021949"/>
              <a:ext cx="1599362" cy="2288518"/>
            </a:xfrm>
            <a:prstGeom prst="rect">
              <a:avLst/>
            </a:prstGeom>
            <a:noFill/>
          </p:spPr>
          <p:txBody>
            <a:bodyPr wrap="square" rtlCol="0">
              <a:spAutoFit/>
            </a:bodyPr>
            <a:lstStyle/>
            <a:p>
              <a:r>
                <a:rPr lang="es-MX" sz="1066" dirty="0"/>
                <a:t>FORMADEPAGOP</a:t>
              </a:r>
            </a:p>
            <a:p>
              <a:r>
                <a:rPr lang="es-MX" sz="1066" dirty="0"/>
                <a:t>MONEDAP</a:t>
              </a:r>
            </a:p>
            <a:p>
              <a:r>
                <a:rPr lang="es-MX" sz="1066" dirty="0">
                  <a:solidFill>
                    <a:schemeClr val="accent6"/>
                  </a:solidFill>
                </a:rPr>
                <a:t>TIPOCAMBIOP</a:t>
              </a:r>
            </a:p>
            <a:p>
              <a:r>
                <a:rPr lang="es-MX" sz="1066" dirty="0"/>
                <a:t>MONTO</a:t>
              </a:r>
            </a:p>
            <a:p>
              <a:r>
                <a:rPr lang="es-MX" sz="1066" dirty="0">
                  <a:solidFill>
                    <a:schemeClr val="accent6"/>
                  </a:solidFill>
                </a:rPr>
                <a:t> NUMOPERACION</a:t>
              </a:r>
            </a:p>
            <a:p>
              <a:r>
                <a:rPr lang="es-MX" sz="1066" dirty="0">
                  <a:solidFill>
                    <a:schemeClr val="accent6"/>
                  </a:solidFill>
                </a:rPr>
                <a:t>RFCCMISORCTAORD</a:t>
              </a:r>
            </a:p>
            <a:p>
              <a:r>
                <a:rPr lang="es-MX" sz="1066" dirty="0">
                  <a:solidFill>
                    <a:schemeClr val="accent6"/>
                  </a:solidFill>
                </a:rPr>
                <a:t>NOMBANCOORDEXT</a:t>
              </a:r>
            </a:p>
            <a:p>
              <a:r>
                <a:rPr lang="es-MX" sz="1066" dirty="0">
                  <a:solidFill>
                    <a:schemeClr val="accent6"/>
                  </a:solidFill>
                </a:rPr>
                <a:t>CTAORDENANTE</a:t>
              </a:r>
            </a:p>
            <a:p>
              <a:r>
                <a:rPr lang="es-MX" sz="1066" dirty="0">
                  <a:solidFill>
                    <a:schemeClr val="accent6"/>
                  </a:solidFill>
                </a:rPr>
                <a:t>RFCEMISORCTABEN</a:t>
              </a:r>
            </a:p>
            <a:p>
              <a:r>
                <a:rPr lang="es-MX" sz="1066" dirty="0">
                  <a:solidFill>
                    <a:schemeClr val="accent6"/>
                  </a:solidFill>
                </a:rPr>
                <a:t>CTABENEFICIARIO</a:t>
              </a:r>
            </a:p>
          </p:txBody>
        </p:sp>
      </p:grpSp>
      <p:grpSp>
        <p:nvGrpSpPr>
          <p:cNvPr id="19" name="Grupo 18"/>
          <p:cNvGrpSpPr/>
          <p:nvPr/>
        </p:nvGrpSpPr>
        <p:grpSpPr>
          <a:xfrm>
            <a:off x="4129776" y="1287657"/>
            <a:ext cx="7219440" cy="2275644"/>
            <a:chOff x="4129776" y="1287657"/>
            <a:chExt cx="7219440" cy="2275644"/>
          </a:xfrm>
        </p:grpSpPr>
        <p:pic>
          <p:nvPicPr>
            <p:cNvPr id="15" name="Imagen 14"/>
            <p:cNvPicPr>
              <a:picLocks noChangeAspect="1"/>
            </p:cNvPicPr>
            <p:nvPr/>
          </p:nvPicPr>
          <p:blipFill>
            <a:blip r:embed="rId3"/>
            <a:stretch>
              <a:fillRect/>
            </a:stretch>
          </p:blipFill>
          <p:spPr>
            <a:xfrm>
              <a:off x="4455828" y="1614494"/>
              <a:ext cx="6893388" cy="1948807"/>
            </a:xfrm>
            <a:prstGeom prst="rect">
              <a:avLst/>
            </a:prstGeom>
          </p:spPr>
        </p:pic>
        <p:sp>
          <p:nvSpPr>
            <p:cNvPr id="16" name="CuadroTexto 15"/>
            <p:cNvSpPr txBox="1"/>
            <p:nvPr/>
          </p:nvSpPr>
          <p:spPr>
            <a:xfrm>
              <a:off x="4129776" y="1287657"/>
              <a:ext cx="1966224" cy="297703"/>
            </a:xfrm>
            <a:prstGeom prst="rect">
              <a:avLst/>
            </a:prstGeom>
            <a:noFill/>
          </p:spPr>
          <p:txBody>
            <a:bodyPr wrap="square" rtlCol="0">
              <a:spAutoFit/>
            </a:bodyPr>
            <a:lstStyle/>
            <a:p>
              <a:r>
                <a:rPr lang="es-MX" sz="1333" dirty="0"/>
                <a:t>Comprobante Anexo 3.3</a:t>
              </a:r>
            </a:p>
          </p:txBody>
        </p:sp>
      </p:grpSp>
      <p:grpSp>
        <p:nvGrpSpPr>
          <p:cNvPr id="23" name="Grupo 22"/>
          <p:cNvGrpSpPr/>
          <p:nvPr/>
        </p:nvGrpSpPr>
        <p:grpSpPr>
          <a:xfrm>
            <a:off x="3934286" y="1507430"/>
            <a:ext cx="2589483" cy="4988166"/>
            <a:chOff x="3934286" y="1507430"/>
            <a:chExt cx="2589483" cy="4988166"/>
          </a:xfrm>
        </p:grpSpPr>
        <p:pic>
          <p:nvPicPr>
            <p:cNvPr id="21" name="Imagen 20"/>
            <p:cNvPicPr>
              <a:picLocks noChangeAspect="1"/>
            </p:cNvPicPr>
            <p:nvPr/>
          </p:nvPicPr>
          <p:blipFill>
            <a:blip r:embed="rId4"/>
            <a:stretch>
              <a:fillRect/>
            </a:stretch>
          </p:blipFill>
          <p:spPr>
            <a:xfrm>
              <a:off x="4651898" y="6221664"/>
              <a:ext cx="1871871" cy="273932"/>
            </a:xfrm>
            <a:prstGeom prst="rect">
              <a:avLst/>
            </a:prstGeom>
            <a:ln w="38100">
              <a:solidFill>
                <a:srgbClr val="FF0000"/>
              </a:solidFill>
            </a:ln>
          </p:spPr>
        </p:pic>
        <p:pic>
          <p:nvPicPr>
            <p:cNvPr id="22" name="Imagen 21"/>
            <p:cNvPicPr>
              <a:picLocks noChangeAspect="1"/>
            </p:cNvPicPr>
            <p:nvPr/>
          </p:nvPicPr>
          <p:blipFill>
            <a:blip r:embed="rId5"/>
            <a:stretch>
              <a:fillRect/>
            </a:stretch>
          </p:blipFill>
          <p:spPr>
            <a:xfrm>
              <a:off x="3934286" y="1507430"/>
              <a:ext cx="1803324" cy="226426"/>
            </a:xfrm>
            <a:prstGeom prst="rect">
              <a:avLst/>
            </a:prstGeom>
            <a:ln w="38100">
              <a:solidFill>
                <a:srgbClr val="FF0000"/>
              </a:solidFill>
            </a:ln>
          </p:spPr>
        </p:pic>
      </p:grpSp>
      <p:sp>
        <p:nvSpPr>
          <p:cNvPr id="34" name="Rectángulo 33"/>
          <p:cNvSpPr/>
          <p:nvPr/>
        </p:nvSpPr>
        <p:spPr>
          <a:xfrm>
            <a:off x="4281116" y="3601283"/>
            <a:ext cx="7419653" cy="2538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0" name="Grupo 19"/>
          <p:cNvGrpSpPr/>
          <p:nvPr/>
        </p:nvGrpSpPr>
        <p:grpSpPr>
          <a:xfrm>
            <a:off x="4242628" y="3556348"/>
            <a:ext cx="7345689" cy="2583843"/>
            <a:chOff x="4242628" y="3556348"/>
            <a:chExt cx="7345689" cy="2583843"/>
          </a:xfrm>
        </p:grpSpPr>
        <p:pic>
          <p:nvPicPr>
            <p:cNvPr id="17" name="Imagen 16"/>
            <p:cNvPicPr>
              <a:picLocks noChangeAspect="1"/>
            </p:cNvPicPr>
            <p:nvPr/>
          </p:nvPicPr>
          <p:blipFill>
            <a:blip r:embed="rId6"/>
            <a:stretch>
              <a:fillRect/>
            </a:stretch>
          </p:blipFill>
          <p:spPr>
            <a:xfrm>
              <a:off x="4580876" y="3840039"/>
              <a:ext cx="7007441" cy="2300152"/>
            </a:xfrm>
            <a:prstGeom prst="rect">
              <a:avLst/>
            </a:prstGeom>
          </p:spPr>
        </p:pic>
        <p:sp>
          <p:nvSpPr>
            <p:cNvPr id="18" name="CuadroTexto 17"/>
            <p:cNvSpPr txBox="1"/>
            <p:nvPr/>
          </p:nvSpPr>
          <p:spPr>
            <a:xfrm>
              <a:off x="4242628" y="3556348"/>
              <a:ext cx="3356805" cy="297454"/>
            </a:xfrm>
            <a:prstGeom prst="rect">
              <a:avLst/>
            </a:prstGeom>
            <a:noFill/>
          </p:spPr>
          <p:txBody>
            <a:bodyPr wrap="square" rtlCol="0">
              <a:spAutoFit/>
            </a:bodyPr>
            <a:lstStyle/>
            <a:p>
              <a:r>
                <a:rPr lang="es-MX" sz="1333" dirty="0"/>
                <a:t>Recibo Electrónico de Pago 1.0</a:t>
              </a:r>
            </a:p>
          </p:txBody>
        </p:sp>
      </p:grpSp>
    </p:spTree>
    <p:extLst>
      <p:ext uri="{BB962C8B-B14F-4D97-AF65-F5344CB8AC3E}">
        <p14:creationId xmlns:p14="http://schemas.microsoft.com/office/powerpoint/2010/main" val="307284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730096"/>
            <a:ext cx="9144000" cy="2387600"/>
          </a:xfrm>
        </p:spPr>
        <p:txBody>
          <a:bodyPr>
            <a:normAutofit/>
          </a:bodyPr>
          <a:lstStyle/>
          <a:p>
            <a:pPr algn="l"/>
            <a:r>
              <a:rPr lang="es-ES_tradnl" b="1" dirty="0">
                <a:solidFill>
                  <a:schemeClr val="bg1"/>
                </a:solidFill>
                <a:latin typeface="Titillium Web" charset="0"/>
                <a:ea typeface="Titillium Web" charset="0"/>
                <a:cs typeface="Titillium Web" charset="0"/>
              </a:rPr>
              <a:t>Implementación en Sistemas CONTPAQi®</a:t>
            </a:r>
          </a:p>
        </p:txBody>
      </p:sp>
      <p:pic>
        <p:nvPicPr>
          <p:cNvPr id="5" name="Imagen 4">
            <a:extLst>
              <a:ext uri="{FF2B5EF4-FFF2-40B4-BE49-F238E27FC236}">
                <a16:creationId xmlns:a16="http://schemas.microsoft.com/office/drawing/2014/main" xmlns="" id="{A0815F85-79E9-4F6E-ADCB-A0D33916A029}"/>
              </a:ext>
            </a:extLst>
          </p:cNvPr>
          <p:cNvPicPr>
            <a:picLocks noChangeAspect="1"/>
          </p:cNvPicPr>
          <p:nvPr/>
        </p:nvPicPr>
        <p:blipFill>
          <a:blip r:embed="rId2"/>
          <a:stretch>
            <a:fillRect/>
          </a:stretch>
        </p:blipFill>
        <p:spPr>
          <a:xfrm>
            <a:off x="4849085" y="3279143"/>
            <a:ext cx="3386238" cy="2704406"/>
          </a:xfrm>
          <a:prstGeom prst="rect">
            <a:avLst/>
          </a:prstGeom>
        </p:spPr>
      </p:pic>
    </p:spTree>
    <p:extLst>
      <p:ext uri="{BB962C8B-B14F-4D97-AF65-F5344CB8AC3E}">
        <p14:creationId xmlns:p14="http://schemas.microsoft.com/office/powerpoint/2010/main" val="313079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_tradnl" b="1" dirty="0">
                <a:solidFill>
                  <a:schemeClr val="bg1"/>
                </a:solidFill>
                <a:latin typeface="Titillium Web" charset="0"/>
                <a:ea typeface="Titillium Web" charset="0"/>
                <a:cs typeface="Titillium Web" charset="0"/>
              </a:rPr>
              <a:t>Entrada en vigor</a:t>
            </a:r>
          </a:p>
        </p:txBody>
      </p:sp>
    </p:spTree>
    <p:extLst>
      <p:ext uri="{BB962C8B-B14F-4D97-AF65-F5344CB8AC3E}">
        <p14:creationId xmlns:p14="http://schemas.microsoft.com/office/powerpoint/2010/main" val="75767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_tradnl" b="1" dirty="0">
                <a:solidFill>
                  <a:schemeClr val="bg1"/>
                </a:solidFill>
                <a:latin typeface="Titillium Web" charset="0"/>
                <a:ea typeface="Titillium Web" charset="0"/>
                <a:cs typeface="Titillium Web" charset="0"/>
              </a:rPr>
              <a:t>Cuentas Bancarias</a:t>
            </a:r>
          </a:p>
        </p:txBody>
      </p:sp>
    </p:spTree>
    <p:extLst>
      <p:ext uri="{BB962C8B-B14F-4D97-AF65-F5344CB8AC3E}">
        <p14:creationId xmlns:p14="http://schemas.microsoft.com/office/powerpoint/2010/main" val="256415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Atributos</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Rectángulo 2"/>
          <p:cNvSpPr/>
          <p:nvPr/>
        </p:nvSpPr>
        <p:spPr>
          <a:xfrm>
            <a:off x="838200" y="1539783"/>
            <a:ext cx="10232254" cy="1200329"/>
          </a:xfrm>
          <a:prstGeom prst="rect">
            <a:avLst/>
          </a:prstGeom>
        </p:spPr>
        <p:txBody>
          <a:bodyPr wrap="square">
            <a:spAutoFit/>
          </a:bodyPr>
          <a:lstStyle/>
          <a:p>
            <a:pPr algn="just"/>
            <a:r>
              <a:rPr lang="es-MX" b="1" dirty="0" err="1"/>
              <a:t>RfcEmisorCtaBen</a:t>
            </a:r>
            <a:r>
              <a:rPr lang="es-MX" dirty="0"/>
              <a:t>: Se puede registrar la clave en el RFC de la entidad operadora de la cuenta destino, es decir, la operadora, el banco, la institución financiera, emisor de monedero electrónico, etc. </a:t>
            </a:r>
          </a:p>
          <a:p>
            <a:pPr algn="just"/>
            <a:r>
              <a:rPr lang="es-MX" dirty="0"/>
              <a:t>Considerar las reglas de obligatoriedad de acuerdo con la columna RFC del Emisor Cuenta del beneficiario del catálogo </a:t>
            </a:r>
            <a:r>
              <a:rPr lang="es-MX" b="1" dirty="0" err="1"/>
              <a:t>c_FormaPago</a:t>
            </a:r>
            <a:r>
              <a:rPr lang="es-MX" b="1" dirty="0"/>
              <a:t> </a:t>
            </a:r>
            <a:r>
              <a:rPr lang="es-MX" dirty="0"/>
              <a:t>publicado en el Portal del SAT. </a:t>
            </a:r>
          </a:p>
        </p:txBody>
      </p:sp>
      <p:sp>
        <p:nvSpPr>
          <p:cNvPr id="10" name="Rectángulo 9"/>
          <p:cNvSpPr/>
          <p:nvPr/>
        </p:nvSpPr>
        <p:spPr>
          <a:xfrm>
            <a:off x="838199" y="3555196"/>
            <a:ext cx="10232254" cy="1200329"/>
          </a:xfrm>
          <a:prstGeom prst="rect">
            <a:avLst/>
          </a:prstGeom>
        </p:spPr>
        <p:txBody>
          <a:bodyPr wrap="square">
            <a:spAutoFit/>
          </a:bodyPr>
          <a:lstStyle/>
          <a:p>
            <a:pPr algn="just"/>
            <a:r>
              <a:rPr lang="es-MX" b="1" dirty="0" err="1"/>
              <a:t>CtaBeneficiario</a:t>
            </a:r>
            <a:r>
              <a:rPr lang="es-MX" dirty="0"/>
              <a:t>: Se </a:t>
            </a:r>
            <a:r>
              <a:rPr lang="es-MX" b="1" dirty="0"/>
              <a:t>puede</a:t>
            </a:r>
            <a:r>
              <a:rPr lang="es-MX" dirty="0"/>
              <a:t> registrar el número de cuenta en donde se recibió el pago. </a:t>
            </a:r>
          </a:p>
          <a:p>
            <a:pPr algn="just"/>
            <a:endParaRPr lang="es-MX" dirty="0"/>
          </a:p>
          <a:p>
            <a:pPr algn="just"/>
            <a:r>
              <a:rPr lang="es-MX" dirty="0"/>
              <a:t>Considerar las reglas de obligatoriedad de acuerdo con la columna Cuenta de </a:t>
            </a:r>
            <a:r>
              <a:rPr lang="es-MX" dirty="0" err="1"/>
              <a:t>Benenficiario</a:t>
            </a:r>
            <a:r>
              <a:rPr lang="es-MX" dirty="0"/>
              <a:t> del catálogo </a:t>
            </a:r>
            <a:r>
              <a:rPr lang="es-MX" b="1" dirty="0" err="1"/>
              <a:t>c_FormaPago</a:t>
            </a:r>
            <a:r>
              <a:rPr lang="es-MX" b="1" dirty="0"/>
              <a:t> </a:t>
            </a:r>
            <a:r>
              <a:rPr lang="es-MX" dirty="0"/>
              <a:t>publicado en el Portal del SAT. </a:t>
            </a:r>
          </a:p>
        </p:txBody>
      </p:sp>
      <p:sp>
        <p:nvSpPr>
          <p:cNvPr id="7" name="Rectángulo 6"/>
          <p:cNvSpPr/>
          <p:nvPr/>
        </p:nvSpPr>
        <p:spPr>
          <a:xfrm>
            <a:off x="6591869" y="5595582"/>
            <a:ext cx="5600131" cy="126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81652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Atributos</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6" name="Imagen 5"/>
          <p:cNvPicPr>
            <a:picLocks noChangeAspect="1"/>
          </p:cNvPicPr>
          <p:nvPr/>
        </p:nvPicPr>
        <p:blipFill>
          <a:blip r:embed="rId3"/>
          <a:stretch>
            <a:fillRect/>
          </a:stretch>
        </p:blipFill>
        <p:spPr>
          <a:xfrm>
            <a:off x="408372" y="2074996"/>
            <a:ext cx="11668217" cy="1812841"/>
          </a:xfrm>
          <a:prstGeom prst="rect">
            <a:avLst/>
          </a:prstGeom>
        </p:spPr>
      </p:pic>
      <p:sp>
        <p:nvSpPr>
          <p:cNvPr id="7" name="Rectángulo 6"/>
          <p:cNvSpPr/>
          <p:nvPr/>
        </p:nvSpPr>
        <p:spPr>
          <a:xfrm>
            <a:off x="838200" y="4034408"/>
            <a:ext cx="10232254" cy="923330"/>
          </a:xfrm>
          <a:prstGeom prst="rect">
            <a:avLst/>
          </a:prstGeom>
        </p:spPr>
        <p:txBody>
          <a:bodyPr wrap="square">
            <a:spAutoFit/>
          </a:bodyPr>
          <a:lstStyle/>
          <a:p>
            <a:r>
              <a:rPr lang="es-MX" dirty="0"/>
              <a:t>Patrón para cuenta ordenante</a:t>
            </a:r>
          </a:p>
          <a:p>
            <a:endParaRPr lang="es-MX" dirty="0"/>
          </a:p>
          <a:p>
            <a:r>
              <a:rPr lang="es-MX" dirty="0"/>
              <a:t>Ejemplo: </a:t>
            </a:r>
            <a:r>
              <a:rPr lang="es-MX" dirty="0">
                <a:solidFill>
                  <a:schemeClr val="accent1">
                    <a:lumMod val="75000"/>
                  </a:schemeClr>
                </a:solidFill>
              </a:rPr>
              <a:t>[0-9]  </a:t>
            </a:r>
            <a:r>
              <a:rPr lang="es-MX" dirty="0"/>
              <a:t>{11} = Puede llevar dígitos del 0 al 9 y tamaño de 11 dígitos</a:t>
            </a:r>
          </a:p>
        </p:txBody>
      </p:sp>
      <p:sp>
        <p:nvSpPr>
          <p:cNvPr id="9" name="Rectángulo 8"/>
          <p:cNvSpPr/>
          <p:nvPr/>
        </p:nvSpPr>
        <p:spPr>
          <a:xfrm>
            <a:off x="6242480" y="2535963"/>
            <a:ext cx="2031508" cy="1351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6837528" y="5786651"/>
            <a:ext cx="5354472" cy="1071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90322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cuentas bancarias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2" name="CuadroTexto 11"/>
          <p:cNvSpPr txBox="1"/>
          <p:nvPr/>
        </p:nvSpPr>
        <p:spPr>
          <a:xfrm>
            <a:off x="621554" y="1427626"/>
            <a:ext cx="11389825"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Alta de mis cuentas bancarias</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6E02DD61-0D7C-4644-A472-E6E5554C37E6}"/>
              </a:ext>
            </a:extLst>
          </p:cNvPr>
          <p:cNvPicPr>
            <a:picLocks noChangeAspect="1"/>
          </p:cNvPicPr>
          <p:nvPr/>
        </p:nvPicPr>
        <p:blipFill>
          <a:blip r:embed="rId3"/>
          <a:stretch>
            <a:fillRect/>
          </a:stretch>
        </p:blipFill>
        <p:spPr>
          <a:xfrm>
            <a:off x="6237303" y="1978832"/>
            <a:ext cx="4724400" cy="3867150"/>
          </a:xfrm>
          <a:prstGeom prst="rect">
            <a:avLst/>
          </a:prstGeom>
        </p:spPr>
      </p:pic>
      <p:pic>
        <p:nvPicPr>
          <p:cNvPr id="3" name="Imagen 2">
            <a:extLst>
              <a:ext uri="{FF2B5EF4-FFF2-40B4-BE49-F238E27FC236}">
                <a16:creationId xmlns:a16="http://schemas.microsoft.com/office/drawing/2014/main" xmlns="" id="{BBF0A467-6EDC-4E5A-88A0-1AE41B5F6336}"/>
              </a:ext>
            </a:extLst>
          </p:cNvPr>
          <p:cNvPicPr>
            <a:picLocks noChangeAspect="1"/>
          </p:cNvPicPr>
          <p:nvPr/>
        </p:nvPicPr>
        <p:blipFill>
          <a:blip r:embed="rId4"/>
          <a:stretch>
            <a:fillRect/>
          </a:stretch>
        </p:blipFill>
        <p:spPr>
          <a:xfrm>
            <a:off x="965353" y="2111260"/>
            <a:ext cx="4639609" cy="3510071"/>
          </a:xfrm>
          <a:prstGeom prst="rect">
            <a:avLst/>
          </a:prstGeom>
        </p:spPr>
      </p:pic>
      <p:pic>
        <p:nvPicPr>
          <p:cNvPr id="4" name="Imagen 3">
            <a:extLst>
              <a:ext uri="{FF2B5EF4-FFF2-40B4-BE49-F238E27FC236}">
                <a16:creationId xmlns:a16="http://schemas.microsoft.com/office/drawing/2014/main" xmlns="" id="{E0946A2C-5159-4D60-9962-B01AE487C950}"/>
              </a:ext>
            </a:extLst>
          </p:cNvPr>
          <p:cNvPicPr>
            <a:picLocks noChangeAspect="1"/>
          </p:cNvPicPr>
          <p:nvPr/>
        </p:nvPicPr>
        <p:blipFill>
          <a:blip r:embed="rId5"/>
          <a:stretch>
            <a:fillRect/>
          </a:stretch>
        </p:blipFill>
        <p:spPr>
          <a:xfrm>
            <a:off x="6237303" y="1932720"/>
            <a:ext cx="4724400" cy="3867150"/>
          </a:xfrm>
          <a:prstGeom prst="rect">
            <a:avLst/>
          </a:prstGeom>
        </p:spPr>
      </p:pic>
      <p:sp>
        <p:nvSpPr>
          <p:cNvPr id="6" name="Rectángulo 5"/>
          <p:cNvSpPr/>
          <p:nvPr/>
        </p:nvSpPr>
        <p:spPr>
          <a:xfrm>
            <a:off x="6960358" y="6005015"/>
            <a:ext cx="5231642" cy="85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02012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cuentas bancarias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2" name="CuadroTexto 11"/>
          <p:cNvSpPr txBox="1"/>
          <p:nvPr/>
        </p:nvSpPr>
        <p:spPr>
          <a:xfrm>
            <a:off x="621554" y="1427626"/>
            <a:ext cx="11389825"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Alta de mis cuentas bancarias</a:t>
            </a:r>
            <a:endParaRPr lang="es-ES_tradnl" sz="2800" dirty="0">
              <a:latin typeface="Titillium Web" charset="0"/>
              <a:ea typeface="Titillium Web" charset="0"/>
              <a:cs typeface="Titillium Web" charset="0"/>
            </a:endParaRPr>
          </a:p>
        </p:txBody>
      </p:sp>
      <p:pic>
        <p:nvPicPr>
          <p:cNvPr id="4" name="Imagen 3">
            <a:extLst>
              <a:ext uri="{FF2B5EF4-FFF2-40B4-BE49-F238E27FC236}">
                <a16:creationId xmlns:a16="http://schemas.microsoft.com/office/drawing/2014/main" xmlns="" id="{E0946A2C-5159-4D60-9962-B01AE487C950}"/>
              </a:ext>
            </a:extLst>
          </p:cNvPr>
          <p:cNvPicPr>
            <a:picLocks noChangeAspect="1"/>
          </p:cNvPicPr>
          <p:nvPr/>
        </p:nvPicPr>
        <p:blipFill>
          <a:blip r:embed="rId3"/>
          <a:stretch>
            <a:fillRect/>
          </a:stretch>
        </p:blipFill>
        <p:spPr>
          <a:xfrm>
            <a:off x="6432612" y="2111260"/>
            <a:ext cx="4724400" cy="3867150"/>
          </a:xfrm>
          <a:prstGeom prst="rect">
            <a:avLst/>
          </a:prstGeom>
        </p:spPr>
      </p:pic>
      <p:pic>
        <p:nvPicPr>
          <p:cNvPr id="8" name="Imagen 7">
            <a:extLst>
              <a:ext uri="{FF2B5EF4-FFF2-40B4-BE49-F238E27FC236}">
                <a16:creationId xmlns:a16="http://schemas.microsoft.com/office/drawing/2014/main" xmlns="" id="{A0F62BB1-C4C7-46E9-B650-609FC8C3DC8B}"/>
              </a:ext>
            </a:extLst>
          </p:cNvPr>
          <p:cNvPicPr>
            <a:picLocks noChangeAspect="1"/>
          </p:cNvPicPr>
          <p:nvPr/>
        </p:nvPicPr>
        <p:blipFill>
          <a:blip r:embed="rId4"/>
          <a:stretch>
            <a:fillRect/>
          </a:stretch>
        </p:blipFill>
        <p:spPr>
          <a:xfrm>
            <a:off x="401991" y="2877381"/>
            <a:ext cx="5848350" cy="409575"/>
          </a:xfrm>
          <a:prstGeom prst="rect">
            <a:avLst/>
          </a:prstGeom>
        </p:spPr>
      </p:pic>
      <p:pic>
        <p:nvPicPr>
          <p:cNvPr id="9" name="Imagen 8">
            <a:extLst>
              <a:ext uri="{FF2B5EF4-FFF2-40B4-BE49-F238E27FC236}">
                <a16:creationId xmlns:a16="http://schemas.microsoft.com/office/drawing/2014/main" xmlns="" id="{94797CC9-CF43-4339-A8F1-4BDA737758ED}"/>
              </a:ext>
            </a:extLst>
          </p:cNvPr>
          <p:cNvPicPr>
            <a:picLocks noChangeAspect="1"/>
          </p:cNvPicPr>
          <p:nvPr/>
        </p:nvPicPr>
        <p:blipFill>
          <a:blip r:embed="rId5"/>
          <a:stretch>
            <a:fillRect/>
          </a:stretch>
        </p:blipFill>
        <p:spPr>
          <a:xfrm>
            <a:off x="543248" y="5179849"/>
            <a:ext cx="5707093" cy="424351"/>
          </a:xfrm>
          <a:prstGeom prst="rect">
            <a:avLst/>
          </a:prstGeom>
        </p:spPr>
      </p:pic>
      <p:grpSp>
        <p:nvGrpSpPr>
          <p:cNvPr id="15" name="Grupo 14">
            <a:extLst>
              <a:ext uri="{FF2B5EF4-FFF2-40B4-BE49-F238E27FC236}">
                <a16:creationId xmlns:a16="http://schemas.microsoft.com/office/drawing/2014/main" xmlns="" id="{EA19227C-09D4-4EC3-AE5D-1F24B6B68A09}"/>
              </a:ext>
            </a:extLst>
          </p:cNvPr>
          <p:cNvGrpSpPr/>
          <p:nvPr/>
        </p:nvGrpSpPr>
        <p:grpSpPr>
          <a:xfrm>
            <a:off x="5584054" y="3286956"/>
            <a:ext cx="2725445" cy="512687"/>
            <a:chOff x="5584054" y="3286956"/>
            <a:chExt cx="2725445" cy="512687"/>
          </a:xfrm>
        </p:grpSpPr>
        <p:sp>
          <p:nvSpPr>
            <p:cNvPr id="10" name="Rectángulo 9">
              <a:extLst>
                <a:ext uri="{FF2B5EF4-FFF2-40B4-BE49-F238E27FC236}">
                  <a16:creationId xmlns:a16="http://schemas.microsoft.com/office/drawing/2014/main" xmlns="" id="{AA5ED82D-1B0D-49F1-AE6A-EF362889CDDF}"/>
                </a:ext>
              </a:extLst>
            </p:cNvPr>
            <p:cNvSpPr/>
            <p:nvPr/>
          </p:nvSpPr>
          <p:spPr>
            <a:xfrm>
              <a:off x="6542843" y="3515557"/>
              <a:ext cx="1766656" cy="284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 name="Conector recto de flecha 13">
              <a:extLst>
                <a:ext uri="{FF2B5EF4-FFF2-40B4-BE49-F238E27FC236}">
                  <a16:creationId xmlns:a16="http://schemas.microsoft.com/office/drawing/2014/main" xmlns="" id="{AD5B44C2-F0C2-49F6-B2F4-EC780E2F2419}"/>
                </a:ext>
              </a:extLst>
            </p:cNvPr>
            <p:cNvCxnSpPr>
              <a:stCxn id="10" idx="1"/>
            </p:cNvCxnSpPr>
            <p:nvPr/>
          </p:nvCxnSpPr>
          <p:spPr>
            <a:xfrm flipH="1" flipV="1">
              <a:off x="5584054" y="3286956"/>
              <a:ext cx="958789" cy="3706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upo 15">
            <a:extLst>
              <a:ext uri="{FF2B5EF4-FFF2-40B4-BE49-F238E27FC236}">
                <a16:creationId xmlns:a16="http://schemas.microsoft.com/office/drawing/2014/main" xmlns="" id="{7D94CF56-AEF4-4DC9-B327-EC5B7D7BF7F6}"/>
              </a:ext>
            </a:extLst>
          </p:cNvPr>
          <p:cNvGrpSpPr/>
          <p:nvPr/>
        </p:nvGrpSpPr>
        <p:grpSpPr>
          <a:xfrm>
            <a:off x="4927107" y="4292738"/>
            <a:ext cx="4039340" cy="887111"/>
            <a:chOff x="3564385" y="3449340"/>
            <a:chExt cx="4039340" cy="887111"/>
          </a:xfrm>
        </p:grpSpPr>
        <p:sp>
          <p:nvSpPr>
            <p:cNvPr id="17" name="Rectángulo 16">
              <a:extLst>
                <a:ext uri="{FF2B5EF4-FFF2-40B4-BE49-F238E27FC236}">
                  <a16:creationId xmlns:a16="http://schemas.microsoft.com/office/drawing/2014/main" xmlns="" id="{7715BBE0-B933-4E53-BE11-8035B8EEC091}"/>
                </a:ext>
              </a:extLst>
            </p:cNvPr>
            <p:cNvSpPr/>
            <p:nvPr/>
          </p:nvSpPr>
          <p:spPr>
            <a:xfrm>
              <a:off x="6178859" y="3449340"/>
              <a:ext cx="1424866" cy="284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Conector recto de flecha 17">
              <a:extLst>
                <a:ext uri="{FF2B5EF4-FFF2-40B4-BE49-F238E27FC236}">
                  <a16:creationId xmlns:a16="http://schemas.microsoft.com/office/drawing/2014/main" xmlns="" id="{E9EED02F-3887-4854-8EAE-8746595D995C}"/>
                </a:ext>
              </a:extLst>
            </p:cNvPr>
            <p:cNvCxnSpPr>
              <a:cxnSpLocks/>
              <a:stCxn id="17" idx="1"/>
            </p:cNvCxnSpPr>
            <p:nvPr/>
          </p:nvCxnSpPr>
          <p:spPr>
            <a:xfrm flipH="1">
              <a:off x="3564385" y="3591383"/>
              <a:ext cx="2614474" cy="7450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6933063" y="6086901"/>
            <a:ext cx="5486400" cy="77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2691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05767" y="6059606"/>
            <a:ext cx="5286233" cy="79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cuentas bancarias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2" name="CuadroTexto 11"/>
          <p:cNvSpPr txBox="1"/>
          <p:nvPr/>
        </p:nvSpPr>
        <p:spPr>
          <a:xfrm>
            <a:off x="621554" y="1427626"/>
            <a:ext cx="11389825"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Predefinir cuenta bancaria de mi empresa</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F73D40F8-1E17-4295-98D5-49D45C0BBDA0}"/>
              </a:ext>
            </a:extLst>
          </p:cNvPr>
          <p:cNvPicPr>
            <a:picLocks noChangeAspect="1"/>
          </p:cNvPicPr>
          <p:nvPr/>
        </p:nvPicPr>
        <p:blipFill>
          <a:blip r:embed="rId3"/>
          <a:stretch>
            <a:fillRect/>
          </a:stretch>
        </p:blipFill>
        <p:spPr>
          <a:xfrm>
            <a:off x="983757" y="2111260"/>
            <a:ext cx="3619500" cy="514350"/>
          </a:xfrm>
          <a:prstGeom prst="rect">
            <a:avLst/>
          </a:prstGeom>
        </p:spPr>
      </p:pic>
      <p:pic>
        <p:nvPicPr>
          <p:cNvPr id="3" name="Imagen 2">
            <a:extLst>
              <a:ext uri="{FF2B5EF4-FFF2-40B4-BE49-F238E27FC236}">
                <a16:creationId xmlns:a16="http://schemas.microsoft.com/office/drawing/2014/main" xmlns="" id="{98BAB1E7-3E7F-4D4D-B858-0903AA5054CF}"/>
              </a:ext>
            </a:extLst>
          </p:cNvPr>
          <p:cNvPicPr>
            <a:picLocks noChangeAspect="1"/>
          </p:cNvPicPr>
          <p:nvPr/>
        </p:nvPicPr>
        <p:blipFill>
          <a:blip r:embed="rId4"/>
          <a:stretch>
            <a:fillRect/>
          </a:stretch>
        </p:blipFill>
        <p:spPr>
          <a:xfrm>
            <a:off x="2542540" y="1950846"/>
            <a:ext cx="8307775" cy="4287187"/>
          </a:xfrm>
          <a:prstGeom prst="rect">
            <a:avLst/>
          </a:prstGeom>
        </p:spPr>
      </p:pic>
      <p:sp>
        <p:nvSpPr>
          <p:cNvPr id="19" name="Rectángulo 18">
            <a:extLst>
              <a:ext uri="{FF2B5EF4-FFF2-40B4-BE49-F238E27FC236}">
                <a16:creationId xmlns:a16="http://schemas.microsoft.com/office/drawing/2014/main" xmlns="" id="{48D612F4-AD9B-47D5-B5F1-3E62928C5E95}"/>
              </a:ext>
            </a:extLst>
          </p:cNvPr>
          <p:cNvSpPr/>
          <p:nvPr/>
        </p:nvSpPr>
        <p:spPr>
          <a:xfrm>
            <a:off x="2645546" y="5007005"/>
            <a:ext cx="1198485" cy="284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2564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cuentas bancarias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6" name="CuadroTexto 5">
            <a:extLst>
              <a:ext uri="{FF2B5EF4-FFF2-40B4-BE49-F238E27FC236}">
                <a16:creationId xmlns:a16="http://schemas.microsoft.com/office/drawing/2014/main" xmlns="" id="{3FB78C01-5087-44FE-B124-BF23952A4A1B}"/>
              </a:ext>
            </a:extLst>
          </p:cNvPr>
          <p:cNvSpPr txBox="1"/>
          <p:nvPr/>
        </p:nvSpPr>
        <p:spPr>
          <a:xfrm>
            <a:off x="707740" y="1414371"/>
            <a:ext cx="5433017"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Cuentas bancarias clientes</a:t>
            </a:r>
            <a:endParaRPr lang="es-ES_tradnl" sz="2800" dirty="0">
              <a:latin typeface="Titillium Web" charset="0"/>
              <a:ea typeface="Titillium Web" charset="0"/>
              <a:cs typeface="Titillium Web" charset="0"/>
            </a:endParaRPr>
          </a:p>
        </p:txBody>
      </p:sp>
      <p:pic>
        <p:nvPicPr>
          <p:cNvPr id="4" name="Imagen 3">
            <a:extLst>
              <a:ext uri="{FF2B5EF4-FFF2-40B4-BE49-F238E27FC236}">
                <a16:creationId xmlns:a16="http://schemas.microsoft.com/office/drawing/2014/main" xmlns="" id="{8103CB34-2AA9-42B2-8071-932D443C8296}"/>
              </a:ext>
            </a:extLst>
          </p:cNvPr>
          <p:cNvPicPr>
            <a:picLocks noChangeAspect="1"/>
          </p:cNvPicPr>
          <p:nvPr/>
        </p:nvPicPr>
        <p:blipFill>
          <a:blip r:embed="rId3"/>
          <a:stretch>
            <a:fillRect/>
          </a:stretch>
        </p:blipFill>
        <p:spPr>
          <a:xfrm>
            <a:off x="854891" y="2138385"/>
            <a:ext cx="1835043" cy="1185369"/>
          </a:xfrm>
          <a:prstGeom prst="rect">
            <a:avLst/>
          </a:prstGeom>
        </p:spPr>
      </p:pic>
      <p:pic>
        <p:nvPicPr>
          <p:cNvPr id="7" name="Imagen 6">
            <a:extLst>
              <a:ext uri="{FF2B5EF4-FFF2-40B4-BE49-F238E27FC236}">
                <a16:creationId xmlns:a16="http://schemas.microsoft.com/office/drawing/2014/main" xmlns="" id="{C6FDEE77-50D6-4969-9615-AAB53E532D2B}"/>
              </a:ext>
            </a:extLst>
          </p:cNvPr>
          <p:cNvPicPr>
            <a:picLocks noChangeAspect="1"/>
          </p:cNvPicPr>
          <p:nvPr/>
        </p:nvPicPr>
        <p:blipFill>
          <a:blip r:embed="rId4"/>
          <a:stretch>
            <a:fillRect/>
          </a:stretch>
        </p:blipFill>
        <p:spPr>
          <a:xfrm>
            <a:off x="854891" y="4087565"/>
            <a:ext cx="4171950" cy="962025"/>
          </a:xfrm>
          <a:prstGeom prst="rect">
            <a:avLst/>
          </a:prstGeom>
        </p:spPr>
      </p:pic>
      <p:pic>
        <p:nvPicPr>
          <p:cNvPr id="8" name="Imagen 7">
            <a:extLst>
              <a:ext uri="{FF2B5EF4-FFF2-40B4-BE49-F238E27FC236}">
                <a16:creationId xmlns:a16="http://schemas.microsoft.com/office/drawing/2014/main" xmlns="" id="{DC7EE00D-7C94-4634-8CCC-C092C8C5EEC0}"/>
              </a:ext>
            </a:extLst>
          </p:cNvPr>
          <p:cNvPicPr>
            <a:picLocks noChangeAspect="1"/>
          </p:cNvPicPr>
          <p:nvPr/>
        </p:nvPicPr>
        <p:blipFill>
          <a:blip r:embed="rId5"/>
          <a:stretch>
            <a:fillRect/>
          </a:stretch>
        </p:blipFill>
        <p:spPr>
          <a:xfrm>
            <a:off x="5517518" y="1758233"/>
            <a:ext cx="6181725" cy="2409825"/>
          </a:xfrm>
          <a:prstGeom prst="rect">
            <a:avLst/>
          </a:prstGeom>
        </p:spPr>
      </p:pic>
      <p:sp>
        <p:nvSpPr>
          <p:cNvPr id="10" name="Rectángulo 9">
            <a:extLst>
              <a:ext uri="{FF2B5EF4-FFF2-40B4-BE49-F238E27FC236}">
                <a16:creationId xmlns:a16="http://schemas.microsoft.com/office/drawing/2014/main" xmlns="" id="{E660815C-BDB0-48D9-9125-384D8893069B}"/>
              </a:ext>
            </a:extLst>
          </p:cNvPr>
          <p:cNvSpPr/>
          <p:nvPr/>
        </p:nvSpPr>
        <p:spPr>
          <a:xfrm>
            <a:off x="7022237" y="1996342"/>
            <a:ext cx="559293" cy="5426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6905767" y="5923128"/>
            <a:ext cx="5286233" cy="93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40251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cuentas bancarias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6" name="CuadroTexto 5">
            <a:extLst>
              <a:ext uri="{FF2B5EF4-FFF2-40B4-BE49-F238E27FC236}">
                <a16:creationId xmlns:a16="http://schemas.microsoft.com/office/drawing/2014/main" xmlns="" id="{3FB78C01-5087-44FE-B124-BF23952A4A1B}"/>
              </a:ext>
            </a:extLst>
          </p:cNvPr>
          <p:cNvSpPr txBox="1"/>
          <p:nvPr/>
        </p:nvSpPr>
        <p:spPr>
          <a:xfrm>
            <a:off x="707740" y="1414371"/>
            <a:ext cx="5433017"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Cuentas bancarias clientes</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70D7352D-941D-4597-80C7-8528F1901BDB}"/>
              </a:ext>
            </a:extLst>
          </p:cNvPr>
          <p:cNvPicPr>
            <a:picLocks noChangeAspect="1"/>
          </p:cNvPicPr>
          <p:nvPr/>
        </p:nvPicPr>
        <p:blipFill>
          <a:blip r:embed="rId3"/>
          <a:stretch>
            <a:fillRect/>
          </a:stretch>
        </p:blipFill>
        <p:spPr>
          <a:xfrm>
            <a:off x="910701" y="2227878"/>
            <a:ext cx="4724400" cy="3343275"/>
          </a:xfrm>
          <a:prstGeom prst="rect">
            <a:avLst/>
          </a:prstGeom>
        </p:spPr>
      </p:pic>
      <p:pic>
        <p:nvPicPr>
          <p:cNvPr id="3" name="Imagen 2">
            <a:extLst>
              <a:ext uri="{FF2B5EF4-FFF2-40B4-BE49-F238E27FC236}">
                <a16:creationId xmlns:a16="http://schemas.microsoft.com/office/drawing/2014/main" xmlns="" id="{1D88A7FE-58A9-4411-B9D7-64BC522296FE}"/>
              </a:ext>
            </a:extLst>
          </p:cNvPr>
          <p:cNvPicPr>
            <a:picLocks noChangeAspect="1"/>
          </p:cNvPicPr>
          <p:nvPr/>
        </p:nvPicPr>
        <p:blipFill>
          <a:blip r:embed="rId4"/>
          <a:stretch>
            <a:fillRect/>
          </a:stretch>
        </p:blipFill>
        <p:spPr>
          <a:xfrm>
            <a:off x="5894772" y="2817877"/>
            <a:ext cx="5524223" cy="357976"/>
          </a:xfrm>
          <a:prstGeom prst="rect">
            <a:avLst/>
          </a:prstGeom>
        </p:spPr>
      </p:pic>
      <p:pic>
        <p:nvPicPr>
          <p:cNvPr id="9" name="Imagen 8">
            <a:extLst>
              <a:ext uri="{FF2B5EF4-FFF2-40B4-BE49-F238E27FC236}">
                <a16:creationId xmlns:a16="http://schemas.microsoft.com/office/drawing/2014/main" xmlns="" id="{B8AABD0B-7AFB-4109-A57B-A7D93AF06EB0}"/>
              </a:ext>
            </a:extLst>
          </p:cNvPr>
          <p:cNvPicPr>
            <a:picLocks noChangeAspect="1"/>
          </p:cNvPicPr>
          <p:nvPr/>
        </p:nvPicPr>
        <p:blipFill>
          <a:blip r:embed="rId5"/>
          <a:stretch>
            <a:fillRect/>
          </a:stretch>
        </p:blipFill>
        <p:spPr>
          <a:xfrm>
            <a:off x="6441327" y="5219102"/>
            <a:ext cx="5168746" cy="352051"/>
          </a:xfrm>
          <a:prstGeom prst="rect">
            <a:avLst/>
          </a:prstGeom>
        </p:spPr>
      </p:pic>
      <p:grpSp>
        <p:nvGrpSpPr>
          <p:cNvPr id="12" name="Grupo 11">
            <a:extLst>
              <a:ext uri="{FF2B5EF4-FFF2-40B4-BE49-F238E27FC236}">
                <a16:creationId xmlns:a16="http://schemas.microsoft.com/office/drawing/2014/main" xmlns="" id="{C7A1FCC5-2517-46ED-8203-A772658219ED}"/>
              </a:ext>
            </a:extLst>
          </p:cNvPr>
          <p:cNvGrpSpPr/>
          <p:nvPr/>
        </p:nvGrpSpPr>
        <p:grpSpPr>
          <a:xfrm>
            <a:off x="976543" y="3175853"/>
            <a:ext cx="7680341" cy="748077"/>
            <a:chOff x="6542842" y="3051566"/>
            <a:chExt cx="7680341" cy="748077"/>
          </a:xfrm>
        </p:grpSpPr>
        <p:sp>
          <p:nvSpPr>
            <p:cNvPr id="13" name="Rectángulo 12">
              <a:extLst>
                <a:ext uri="{FF2B5EF4-FFF2-40B4-BE49-F238E27FC236}">
                  <a16:creationId xmlns:a16="http://schemas.microsoft.com/office/drawing/2014/main" xmlns="" id="{F7F40348-8476-4A1B-A8A0-23E1491FC254}"/>
                </a:ext>
              </a:extLst>
            </p:cNvPr>
            <p:cNvSpPr/>
            <p:nvPr/>
          </p:nvSpPr>
          <p:spPr>
            <a:xfrm>
              <a:off x="6542842" y="3515557"/>
              <a:ext cx="3249227" cy="284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 name="Conector recto de flecha 13">
              <a:extLst>
                <a:ext uri="{FF2B5EF4-FFF2-40B4-BE49-F238E27FC236}">
                  <a16:creationId xmlns:a16="http://schemas.microsoft.com/office/drawing/2014/main" xmlns="" id="{C08B3545-D7B0-4526-B489-8AB386416555}"/>
                </a:ext>
              </a:extLst>
            </p:cNvPr>
            <p:cNvCxnSpPr>
              <a:cxnSpLocks/>
              <a:stCxn id="13" idx="3"/>
              <a:endCxn id="3" idx="2"/>
            </p:cNvCxnSpPr>
            <p:nvPr/>
          </p:nvCxnSpPr>
          <p:spPr>
            <a:xfrm flipV="1">
              <a:off x="9792069" y="3051566"/>
              <a:ext cx="4431114" cy="6060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upo 14">
            <a:extLst>
              <a:ext uri="{FF2B5EF4-FFF2-40B4-BE49-F238E27FC236}">
                <a16:creationId xmlns:a16="http://schemas.microsoft.com/office/drawing/2014/main" xmlns="" id="{B03C2240-30F6-4F92-8537-A9F8C8B30FAB}"/>
              </a:ext>
            </a:extLst>
          </p:cNvPr>
          <p:cNvGrpSpPr/>
          <p:nvPr/>
        </p:nvGrpSpPr>
        <p:grpSpPr>
          <a:xfrm>
            <a:off x="976543" y="4421849"/>
            <a:ext cx="7883372" cy="772004"/>
            <a:chOff x="-386179" y="3578451"/>
            <a:chExt cx="7883372" cy="772004"/>
          </a:xfrm>
        </p:grpSpPr>
        <p:sp>
          <p:nvSpPr>
            <p:cNvPr id="16" name="Rectángulo 15">
              <a:extLst>
                <a:ext uri="{FF2B5EF4-FFF2-40B4-BE49-F238E27FC236}">
                  <a16:creationId xmlns:a16="http://schemas.microsoft.com/office/drawing/2014/main" xmlns="" id="{B247A3AA-1C1C-4583-B71C-836EBB3FC14E}"/>
                </a:ext>
              </a:extLst>
            </p:cNvPr>
            <p:cNvSpPr/>
            <p:nvPr/>
          </p:nvSpPr>
          <p:spPr>
            <a:xfrm>
              <a:off x="-386179" y="3578451"/>
              <a:ext cx="2503504" cy="284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7" name="Conector recto de flecha 16">
              <a:extLst>
                <a:ext uri="{FF2B5EF4-FFF2-40B4-BE49-F238E27FC236}">
                  <a16:creationId xmlns:a16="http://schemas.microsoft.com/office/drawing/2014/main" xmlns="" id="{87544C89-2CC8-45AA-952D-C9256CDC43C4}"/>
                </a:ext>
              </a:extLst>
            </p:cNvPr>
            <p:cNvCxnSpPr>
              <a:cxnSpLocks/>
              <a:stCxn id="16" idx="3"/>
            </p:cNvCxnSpPr>
            <p:nvPr/>
          </p:nvCxnSpPr>
          <p:spPr>
            <a:xfrm>
              <a:off x="2117325" y="3720494"/>
              <a:ext cx="5379868" cy="6299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ángulo 3"/>
          <p:cNvSpPr/>
          <p:nvPr/>
        </p:nvSpPr>
        <p:spPr>
          <a:xfrm>
            <a:off x="6933063" y="5923128"/>
            <a:ext cx="5258937" cy="934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8846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cuentas bancarias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6" name="CuadroTexto 5">
            <a:extLst>
              <a:ext uri="{FF2B5EF4-FFF2-40B4-BE49-F238E27FC236}">
                <a16:creationId xmlns:a16="http://schemas.microsoft.com/office/drawing/2014/main" xmlns="" id="{3FB78C01-5087-44FE-B124-BF23952A4A1B}"/>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Predeterminar cuentas bancarias clientes</a:t>
            </a:r>
            <a:endParaRPr lang="es-ES_tradnl" sz="2800" dirty="0">
              <a:latin typeface="Titillium Web" charset="0"/>
              <a:ea typeface="Titillium Web" charset="0"/>
              <a:cs typeface="Titillium Web" charset="0"/>
            </a:endParaRPr>
          </a:p>
        </p:txBody>
      </p:sp>
      <p:pic>
        <p:nvPicPr>
          <p:cNvPr id="4" name="Imagen 3">
            <a:extLst>
              <a:ext uri="{FF2B5EF4-FFF2-40B4-BE49-F238E27FC236}">
                <a16:creationId xmlns:a16="http://schemas.microsoft.com/office/drawing/2014/main" xmlns="" id="{4D8970B2-9408-4DF2-8613-8EB47441991A}"/>
              </a:ext>
            </a:extLst>
          </p:cNvPr>
          <p:cNvPicPr>
            <a:picLocks noChangeAspect="1"/>
          </p:cNvPicPr>
          <p:nvPr/>
        </p:nvPicPr>
        <p:blipFill>
          <a:blip r:embed="rId3"/>
          <a:stretch>
            <a:fillRect/>
          </a:stretch>
        </p:blipFill>
        <p:spPr>
          <a:xfrm>
            <a:off x="1575302" y="1937591"/>
            <a:ext cx="4963186" cy="4580224"/>
          </a:xfrm>
          <a:prstGeom prst="rect">
            <a:avLst/>
          </a:prstGeom>
        </p:spPr>
      </p:pic>
      <p:sp>
        <p:nvSpPr>
          <p:cNvPr id="16" name="Rectángulo 15">
            <a:extLst>
              <a:ext uri="{FF2B5EF4-FFF2-40B4-BE49-F238E27FC236}">
                <a16:creationId xmlns:a16="http://schemas.microsoft.com/office/drawing/2014/main" xmlns="" id="{B247A3AA-1C1C-4583-B71C-836EBB3FC14E}"/>
              </a:ext>
            </a:extLst>
          </p:cNvPr>
          <p:cNvSpPr/>
          <p:nvPr/>
        </p:nvSpPr>
        <p:spPr>
          <a:xfrm>
            <a:off x="1671464" y="5930020"/>
            <a:ext cx="4729336" cy="389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6878472" y="5930020"/>
            <a:ext cx="5313528" cy="927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7315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es-ES_tradnl" b="1" dirty="0">
                <a:solidFill>
                  <a:schemeClr val="bg1"/>
                </a:solidFill>
                <a:latin typeface="Titillium Web" charset="0"/>
              </a:rPr>
              <a:t>Configuración de conceptos para el recibo electrónico de pago</a:t>
            </a:r>
            <a:r>
              <a:rPr lang="es-ES_tradnl" b="1" dirty="0">
                <a:solidFill>
                  <a:srgbClr val="0070C0"/>
                </a:solidFill>
                <a:latin typeface="Titillium Web" charset="0"/>
                <a:ea typeface="Titillium Web" charset="0"/>
                <a:cs typeface="Titillium Web" charset="0"/>
              </a:rPr>
              <a:t/>
            </a:r>
            <a:br>
              <a:rPr lang="es-ES_tradnl" b="1" dirty="0">
                <a:solidFill>
                  <a:srgbClr val="0070C0"/>
                </a:solidFill>
                <a:latin typeface="Titillium Web" charset="0"/>
                <a:ea typeface="Titillium Web" charset="0"/>
                <a:cs typeface="Titillium Web" charset="0"/>
              </a:rPr>
            </a:br>
            <a:endParaRPr lang="es-ES_tradnl" b="1" dirty="0">
              <a:solidFill>
                <a:schemeClr val="bg1"/>
              </a:solidFill>
              <a:latin typeface="Titillium Web" charset="0"/>
              <a:ea typeface="Titillium Web" charset="0"/>
              <a:cs typeface="Titillium Web" charset="0"/>
            </a:endParaRPr>
          </a:p>
        </p:txBody>
      </p:sp>
    </p:spTree>
    <p:extLst>
      <p:ext uri="{BB962C8B-B14F-4D97-AF65-F5344CB8AC3E}">
        <p14:creationId xmlns:p14="http://schemas.microsoft.com/office/powerpoint/2010/main" val="415768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Entrada en Vigor</a:t>
            </a:r>
          </a:p>
        </p:txBody>
      </p:sp>
      <p:sp>
        <p:nvSpPr>
          <p:cNvPr id="3" name="Marcador de contenido 2"/>
          <p:cNvSpPr>
            <a:spLocks noGrp="1"/>
          </p:cNvSpPr>
          <p:nvPr>
            <p:ph idx="1"/>
          </p:nvPr>
        </p:nvSpPr>
        <p:spPr>
          <a:xfrm>
            <a:off x="4855029" y="2046515"/>
            <a:ext cx="5886268" cy="337457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b="1" dirty="0">
                <a:solidFill>
                  <a:srgbClr val="0070C0"/>
                </a:solidFill>
                <a:latin typeface="Titillium Web" charset="0"/>
                <a:ea typeface="Titillium Web" charset="0"/>
                <a:cs typeface="Titillium Web" charset="0"/>
              </a:rPr>
              <a:t>Complemento Recepción de pagos</a:t>
            </a:r>
          </a:p>
          <a:p>
            <a:pPr marL="0" marR="0" lvl="0" indent="0" defTabSz="914400" eaLnBrk="1" fontAlgn="auto" latinLnBrk="0" hangingPunct="1">
              <a:lnSpc>
                <a:spcPct val="100000"/>
              </a:lnSpc>
              <a:spcBef>
                <a:spcPts val="0"/>
              </a:spcBef>
              <a:spcAft>
                <a:spcPts val="0"/>
              </a:spcAft>
              <a:buClrTx/>
              <a:buSzTx/>
              <a:buFontTx/>
              <a:buNone/>
              <a:tabLst/>
              <a:defRPr/>
            </a:pPr>
            <a:r>
              <a:rPr lang="es-ES_tradnl" dirty="0">
                <a:latin typeface="Titillium Web" charset="0"/>
                <a:ea typeface="Titillium Web" charset="0"/>
                <a:cs typeface="Titillium Web" charset="0"/>
              </a:rPr>
              <a:t>Obligatorio: 1 Septiembre 2018</a:t>
            </a:r>
          </a:p>
        </p:txBody>
      </p:sp>
      <p:pic>
        <p:nvPicPr>
          <p:cNvPr id="4" name="Imagen 3"/>
          <p:cNvPicPr>
            <a:picLocks noChangeAspect="1"/>
          </p:cNvPicPr>
          <p:nvPr/>
        </p:nvPicPr>
        <p:blipFill>
          <a:blip r:embed="rId4"/>
          <a:stretch>
            <a:fillRect/>
          </a:stretch>
        </p:blipFill>
        <p:spPr>
          <a:xfrm>
            <a:off x="1034143" y="2288735"/>
            <a:ext cx="2547338" cy="2424779"/>
          </a:xfrm>
          <a:prstGeom prst="rect">
            <a:avLst/>
          </a:prstGeom>
        </p:spPr>
      </p:pic>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 name="Rectángulo 6"/>
          <p:cNvSpPr/>
          <p:nvPr/>
        </p:nvSpPr>
        <p:spPr>
          <a:xfrm>
            <a:off x="6919415" y="5554639"/>
            <a:ext cx="5270949" cy="130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9743" y="5390866"/>
            <a:ext cx="9389660" cy="1467134"/>
          </a:xfrm>
          <a:prstGeom prst="rect">
            <a:avLst/>
          </a:prstGeom>
        </p:spPr>
      </p:pic>
    </p:spTree>
    <p:extLst>
      <p:ext uri="{BB962C8B-B14F-4D97-AF65-F5344CB8AC3E}">
        <p14:creationId xmlns:p14="http://schemas.microsoft.com/office/powerpoint/2010/main" val="323945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64824" y="5991367"/>
            <a:ext cx="5327176" cy="86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Configuración de concepto de pago	</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2" name="Imagen 1">
            <a:extLst>
              <a:ext uri="{FF2B5EF4-FFF2-40B4-BE49-F238E27FC236}">
                <a16:creationId xmlns:a16="http://schemas.microsoft.com/office/drawing/2014/main" xmlns="" id="{24D4B348-E5E9-48D8-88B0-4DA0C6A37FD5}"/>
              </a:ext>
            </a:extLst>
          </p:cNvPr>
          <p:cNvPicPr>
            <a:picLocks noChangeAspect="1"/>
          </p:cNvPicPr>
          <p:nvPr/>
        </p:nvPicPr>
        <p:blipFill>
          <a:blip r:embed="rId3"/>
          <a:stretch>
            <a:fillRect/>
          </a:stretch>
        </p:blipFill>
        <p:spPr>
          <a:xfrm>
            <a:off x="547943" y="1432529"/>
            <a:ext cx="4716516" cy="1335014"/>
          </a:xfrm>
          <a:prstGeom prst="rect">
            <a:avLst/>
          </a:prstGeom>
        </p:spPr>
      </p:pic>
      <p:pic>
        <p:nvPicPr>
          <p:cNvPr id="3" name="Imagen 2">
            <a:extLst>
              <a:ext uri="{FF2B5EF4-FFF2-40B4-BE49-F238E27FC236}">
                <a16:creationId xmlns:a16="http://schemas.microsoft.com/office/drawing/2014/main" xmlns="" id="{C827B412-2533-4C77-AA2D-4DFDD529AD5B}"/>
              </a:ext>
            </a:extLst>
          </p:cNvPr>
          <p:cNvPicPr>
            <a:picLocks noChangeAspect="1"/>
          </p:cNvPicPr>
          <p:nvPr/>
        </p:nvPicPr>
        <p:blipFill rotWithShape="1">
          <a:blip r:embed="rId4"/>
          <a:srcRect b="13482"/>
          <a:stretch/>
        </p:blipFill>
        <p:spPr>
          <a:xfrm>
            <a:off x="6107620" y="1338233"/>
            <a:ext cx="4607727" cy="4824266"/>
          </a:xfrm>
          <a:prstGeom prst="rect">
            <a:avLst/>
          </a:prstGeom>
        </p:spPr>
      </p:pic>
      <p:sp>
        <p:nvSpPr>
          <p:cNvPr id="7" name="Rectángulo 6">
            <a:extLst>
              <a:ext uri="{FF2B5EF4-FFF2-40B4-BE49-F238E27FC236}">
                <a16:creationId xmlns:a16="http://schemas.microsoft.com/office/drawing/2014/main" xmlns="" id="{1C47D749-0A64-480B-B441-01A085F9EAB2}"/>
              </a:ext>
            </a:extLst>
          </p:cNvPr>
          <p:cNvSpPr/>
          <p:nvPr/>
        </p:nvSpPr>
        <p:spPr>
          <a:xfrm>
            <a:off x="6207953" y="5237560"/>
            <a:ext cx="3557484" cy="6217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xmlns="" id="{B61E58D9-AFD1-4E38-AEE6-831E3E853F73}"/>
              </a:ext>
            </a:extLst>
          </p:cNvPr>
          <p:cNvSpPr txBox="1"/>
          <p:nvPr/>
        </p:nvSpPr>
        <p:spPr>
          <a:xfrm>
            <a:off x="816746" y="3622089"/>
            <a:ext cx="4678532" cy="2126864"/>
          </a:xfrm>
          <a:prstGeom prst="rect">
            <a:avLst/>
          </a:prstGeom>
          <a:noFill/>
        </p:spPr>
        <p:txBody>
          <a:bodyPr wrap="square" rtlCol="0">
            <a:spAutoFit/>
          </a:bodyPr>
          <a:lstStyle/>
          <a:p>
            <a:pPr marL="342900" indent="-342900">
              <a:lnSpc>
                <a:spcPct val="150000"/>
              </a:lnSpc>
              <a:buFont typeface="+mj-lt"/>
              <a:buAutoNum type="arabicPeriod"/>
            </a:pPr>
            <a:r>
              <a:rPr lang="es-MX" dirty="0"/>
              <a:t>Marcar el concepto como CFDI</a:t>
            </a:r>
          </a:p>
          <a:p>
            <a:pPr marL="342900" indent="-342900">
              <a:lnSpc>
                <a:spcPct val="150000"/>
              </a:lnSpc>
              <a:buFont typeface="+mj-lt"/>
              <a:buAutoNum type="arabicPeriod"/>
            </a:pPr>
            <a:r>
              <a:rPr lang="es-MX" dirty="0"/>
              <a:t>Capturar la ruta de los CSD</a:t>
            </a:r>
          </a:p>
          <a:p>
            <a:pPr marL="342900" indent="-342900">
              <a:lnSpc>
                <a:spcPct val="150000"/>
              </a:lnSpc>
              <a:buFont typeface="+mj-lt"/>
              <a:buAutoNum type="arabicPeriod"/>
            </a:pPr>
            <a:r>
              <a:rPr lang="es-MX" dirty="0"/>
              <a:t>Validar que la versión del Anexo 20 sea 3.3</a:t>
            </a:r>
          </a:p>
          <a:p>
            <a:pPr marL="342900" indent="-342900">
              <a:lnSpc>
                <a:spcPct val="150000"/>
              </a:lnSpc>
              <a:buFont typeface="+mj-lt"/>
              <a:buAutoNum type="arabicPeriod"/>
            </a:pPr>
            <a:r>
              <a:rPr lang="es-MX" dirty="0"/>
              <a:t>Por omisión se habilita la opción Recibo Electrónico de pago</a:t>
            </a:r>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4479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l"/>
            <a:r>
              <a:rPr lang="es-ES_tradnl" b="1" dirty="0">
                <a:solidFill>
                  <a:schemeClr val="bg1"/>
                </a:solidFill>
                <a:latin typeface="Titillium Web" charset="0"/>
              </a:rPr>
              <a:t>Captura de documentos de recibo electrónico de pago</a:t>
            </a:r>
            <a:r>
              <a:rPr lang="es-ES_tradnl" b="1" dirty="0">
                <a:solidFill>
                  <a:srgbClr val="0070C0"/>
                </a:solidFill>
                <a:latin typeface="Titillium Web" charset="0"/>
                <a:ea typeface="Titillium Web" charset="0"/>
                <a:cs typeface="Titillium Web" charset="0"/>
              </a:rPr>
              <a:t/>
            </a:r>
            <a:br>
              <a:rPr lang="es-ES_tradnl" b="1" dirty="0">
                <a:solidFill>
                  <a:srgbClr val="0070C0"/>
                </a:solidFill>
                <a:latin typeface="Titillium Web" charset="0"/>
                <a:ea typeface="Titillium Web" charset="0"/>
                <a:cs typeface="Titillium Web" charset="0"/>
              </a:rPr>
            </a:br>
            <a:endParaRPr lang="es-ES_tradnl" b="1" dirty="0">
              <a:solidFill>
                <a:schemeClr val="bg1"/>
              </a:solidFill>
              <a:latin typeface="Titillium Web" charset="0"/>
              <a:ea typeface="Titillium Web" charset="0"/>
              <a:cs typeface="Titillium Web" charset="0"/>
            </a:endParaRPr>
          </a:p>
        </p:txBody>
      </p:sp>
    </p:spTree>
    <p:extLst>
      <p:ext uri="{BB962C8B-B14F-4D97-AF65-F5344CB8AC3E}">
        <p14:creationId xmlns:p14="http://schemas.microsoft.com/office/powerpoint/2010/main" val="1182352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1384995"/>
          </a:xfrm>
          <a:prstGeom prst="rect">
            <a:avLst/>
          </a:prstGeom>
          <a:noFill/>
        </p:spPr>
        <p:txBody>
          <a:bodyPr wrap="square" rtlCol="0">
            <a:spAutoFit/>
          </a:bodyPr>
          <a:lstStyle/>
          <a:p>
            <a:r>
              <a:rPr lang="es-MX" sz="2800" dirty="0">
                <a:latin typeface="Titillium Web" charset="0"/>
                <a:ea typeface="Titillium Web" charset="0"/>
                <a:cs typeface="Titillium Web" charset="0"/>
              </a:rPr>
              <a:t>Cuando la Factura se paga al momento</a:t>
            </a:r>
          </a:p>
          <a:p>
            <a:pPr marL="457200" indent="-457200">
              <a:buFont typeface="Arial" panose="020B0604020202020204" pitchFamily="34" charset="0"/>
              <a:buChar char="•"/>
            </a:pPr>
            <a:r>
              <a:rPr lang="es-MX" sz="2800" dirty="0">
                <a:latin typeface="Titillium Web" charset="0"/>
                <a:ea typeface="Titillium Web" charset="0"/>
                <a:cs typeface="Titillium Web" charset="0"/>
              </a:rPr>
              <a:t>Forma de pago diferente a 99 – Por definir</a:t>
            </a:r>
          </a:p>
          <a:p>
            <a:pPr marL="457200" indent="-457200">
              <a:buFont typeface="Arial" panose="020B0604020202020204" pitchFamily="34" charset="0"/>
              <a:buChar char="•"/>
            </a:pPr>
            <a:r>
              <a:rPr lang="es-MX" sz="2800" dirty="0">
                <a:latin typeface="Titillium Web" charset="0"/>
                <a:ea typeface="Titillium Web" charset="0"/>
                <a:cs typeface="Titillium Web" charset="0"/>
              </a:rPr>
              <a:t>Método de pago en una sola exhibición</a:t>
            </a:r>
            <a:endParaRPr lang="es-ES_tradnl" sz="2800" dirty="0">
              <a:latin typeface="Titillium Web" charset="0"/>
              <a:ea typeface="Titillium Web" charset="0"/>
              <a:cs typeface="Titillium Web" charset="0"/>
            </a:endParaRPr>
          </a:p>
        </p:txBody>
      </p:sp>
      <p:sp>
        <p:nvSpPr>
          <p:cNvPr id="18" name="CuadroTexto 17">
            <a:extLst>
              <a:ext uri="{FF2B5EF4-FFF2-40B4-BE49-F238E27FC236}">
                <a16:creationId xmlns:a16="http://schemas.microsoft.com/office/drawing/2014/main" xmlns="" id="{D7027136-124E-4895-B346-85AC6061BD38}"/>
              </a:ext>
            </a:extLst>
          </p:cNvPr>
          <p:cNvSpPr txBox="1"/>
          <p:nvPr/>
        </p:nvSpPr>
        <p:spPr>
          <a:xfrm>
            <a:off x="705617" y="3541329"/>
            <a:ext cx="10717821" cy="1815882"/>
          </a:xfrm>
          <a:prstGeom prst="rect">
            <a:avLst/>
          </a:prstGeom>
          <a:noFill/>
        </p:spPr>
        <p:txBody>
          <a:bodyPr wrap="square" rtlCol="0">
            <a:spAutoFit/>
          </a:bodyPr>
          <a:lstStyle/>
          <a:p>
            <a:r>
              <a:rPr lang="es-MX" sz="2800" dirty="0">
                <a:latin typeface="Titillium Web" charset="0"/>
                <a:ea typeface="Titillium Web" charset="0"/>
                <a:cs typeface="Titillium Web" charset="0"/>
              </a:rPr>
              <a:t>Para esta situación la factura queda con un saldo pendiente en el sistema.</a:t>
            </a:r>
          </a:p>
          <a:p>
            <a:endParaRPr lang="es-MX" sz="2800" dirty="0">
              <a:latin typeface="Titillium Web" charset="0"/>
              <a:ea typeface="Titillium Web" charset="0"/>
              <a:cs typeface="Titillium Web" charset="0"/>
            </a:endParaRPr>
          </a:p>
          <a:p>
            <a:r>
              <a:rPr lang="es-MX" sz="2800" dirty="0">
                <a:latin typeface="Titillium Web" charset="0"/>
                <a:ea typeface="Titillium Web" charset="0"/>
                <a:cs typeface="Titillium Web" charset="0"/>
              </a:rPr>
              <a:t>Este saldo se debe liquidar con un documento de pago </a:t>
            </a:r>
            <a:r>
              <a:rPr lang="es-MX" sz="2800" b="1" dirty="0">
                <a:latin typeface="Titillium Web" charset="0"/>
                <a:ea typeface="Titillium Web" charset="0"/>
                <a:cs typeface="Titillium Web" charset="0"/>
              </a:rPr>
              <a:t>Tradicional</a:t>
            </a:r>
            <a:endParaRPr lang="es-ES_tradnl" sz="2800" b="1" dirty="0">
              <a:latin typeface="Titillium Web" charset="0"/>
              <a:ea typeface="Titillium Web" charset="0"/>
              <a:cs typeface="Titillium Web" charset="0"/>
            </a:endParaRPr>
          </a:p>
        </p:txBody>
      </p:sp>
      <p:sp>
        <p:nvSpPr>
          <p:cNvPr id="2" name="Rectángulo 1"/>
          <p:cNvSpPr/>
          <p:nvPr/>
        </p:nvSpPr>
        <p:spPr>
          <a:xfrm>
            <a:off x="6919415" y="5895833"/>
            <a:ext cx="5272585" cy="962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3378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92119" y="6003752"/>
            <a:ext cx="5299881" cy="854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9" name="Rectángulo 8">
            <a:extLst>
              <a:ext uri="{FF2B5EF4-FFF2-40B4-BE49-F238E27FC236}">
                <a16:creationId xmlns:a16="http://schemas.microsoft.com/office/drawing/2014/main" xmlns="" id="{A81086EC-BE64-453E-9FD4-7CD59D09FE89}"/>
              </a:ext>
            </a:extLst>
          </p:cNvPr>
          <p:cNvSpPr/>
          <p:nvPr/>
        </p:nvSpPr>
        <p:spPr>
          <a:xfrm>
            <a:off x="1768736" y="3382392"/>
            <a:ext cx="6309943" cy="35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sp>
        <p:nvSpPr>
          <p:cNvPr id="12" name="Rectángulo 11">
            <a:extLst>
              <a:ext uri="{FF2B5EF4-FFF2-40B4-BE49-F238E27FC236}">
                <a16:creationId xmlns:a16="http://schemas.microsoft.com/office/drawing/2014/main" xmlns="" id="{43AD789A-25BE-4A9D-AADD-433B43738B66}"/>
              </a:ext>
            </a:extLst>
          </p:cNvPr>
          <p:cNvSpPr/>
          <p:nvPr/>
        </p:nvSpPr>
        <p:spPr>
          <a:xfrm>
            <a:off x="3423557" y="3116062"/>
            <a:ext cx="1814269" cy="399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xmlns="" id="{A7AF3E4D-8B6D-4BB5-95AD-CFEEF266C4EF}"/>
              </a:ext>
            </a:extLst>
          </p:cNvPr>
          <p:cNvSpPr/>
          <p:nvPr/>
        </p:nvSpPr>
        <p:spPr>
          <a:xfrm>
            <a:off x="3402402" y="3562395"/>
            <a:ext cx="5413124" cy="621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xmlns="" id="{D930B086-395A-4C9A-9853-3593DC567206}"/>
              </a:ext>
            </a:extLst>
          </p:cNvPr>
          <p:cNvSpPr/>
          <p:nvPr/>
        </p:nvSpPr>
        <p:spPr>
          <a:xfrm>
            <a:off x="6551719" y="4811697"/>
            <a:ext cx="2504983" cy="3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xmlns="" id="{8F491F3D-12D6-487B-ADCB-91822A6EA873}"/>
              </a:ext>
            </a:extLst>
          </p:cNvPr>
          <p:cNvSpPr/>
          <p:nvPr/>
        </p:nvSpPr>
        <p:spPr>
          <a:xfrm>
            <a:off x="3985334" y="6003752"/>
            <a:ext cx="1359023" cy="3146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a:extLst>
              <a:ext uri="{FF2B5EF4-FFF2-40B4-BE49-F238E27FC236}">
                <a16:creationId xmlns:a16="http://schemas.microsoft.com/office/drawing/2014/main" xmlns="" id="{3E729D39-91A8-4731-8965-A9712F79357B}"/>
              </a:ext>
            </a:extLst>
          </p:cNvPr>
          <p:cNvPicPr>
            <a:picLocks noChangeAspect="1"/>
          </p:cNvPicPr>
          <p:nvPr/>
        </p:nvPicPr>
        <p:blipFill>
          <a:blip r:embed="rId5"/>
          <a:stretch>
            <a:fillRect/>
          </a:stretch>
        </p:blipFill>
        <p:spPr>
          <a:xfrm>
            <a:off x="2218216" y="2670975"/>
            <a:ext cx="7524750" cy="3152775"/>
          </a:xfrm>
          <a:prstGeom prst="rect">
            <a:avLst/>
          </a:prstGeom>
        </p:spPr>
      </p:pic>
      <p:sp>
        <p:nvSpPr>
          <p:cNvPr id="17" name="Rectángulo 16">
            <a:extLst>
              <a:ext uri="{FF2B5EF4-FFF2-40B4-BE49-F238E27FC236}">
                <a16:creationId xmlns:a16="http://schemas.microsoft.com/office/drawing/2014/main" xmlns="" id="{2EB14159-9F49-4CAB-838D-89F0AD0CC0DB}"/>
              </a:ext>
            </a:extLst>
          </p:cNvPr>
          <p:cNvSpPr/>
          <p:nvPr/>
        </p:nvSpPr>
        <p:spPr>
          <a:xfrm>
            <a:off x="2444802" y="4840896"/>
            <a:ext cx="3534410" cy="831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038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xit" presetSubtype="0" fill="hold" grpId="1"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xit" presetSubtype="0" fill="hold" grpId="1"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xit" presetSubtype="0" fill="hold" grpId="1" nodeType="with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2" grpId="0" animBg="1"/>
      <p:bldP spid="12" grpId="1" animBg="1"/>
      <p:bldP spid="13" grpId="0" animBg="1"/>
      <p:bldP spid="13" grpId="1" animBg="1"/>
      <p:bldP spid="14" grpId="0" animBg="1"/>
      <p:bldP spid="14" grpId="1" animBg="1"/>
      <p:bldP spid="15" grpId="0" animBg="1"/>
      <p:bldP spid="15" grpId="1"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878472" y="5823750"/>
            <a:ext cx="5313528" cy="103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sp>
        <p:nvSpPr>
          <p:cNvPr id="12" name="Rectángulo 11">
            <a:extLst>
              <a:ext uri="{FF2B5EF4-FFF2-40B4-BE49-F238E27FC236}">
                <a16:creationId xmlns:a16="http://schemas.microsoft.com/office/drawing/2014/main" xmlns="" id="{43AD789A-25BE-4A9D-AADD-433B43738B66}"/>
              </a:ext>
            </a:extLst>
          </p:cNvPr>
          <p:cNvSpPr/>
          <p:nvPr/>
        </p:nvSpPr>
        <p:spPr>
          <a:xfrm>
            <a:off x="3423557" y="3116062"/>
            <a:ext cx="1814269" cy="399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xmlns="" id="{A7AF3E4D-8B6D-4BB5-95AD-CFEEF266C4EF}"/>
              </a:ext>
            </a:extLst>
          </p:cNvPr>
          <p:cNvSpPr/>
          <p:nvPr/>
        </p:nvSpPr>
        <p:spPr>
          <a:xfrm>
            <a:off x="3402402" y="3562395"/>
            <a:ext cx="5413124" cy="621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xmlns="" id="{D930B086-395A-4C9A-9853-3593DC567206}"/>
              </a:ext>
            </a:extLst>
          </p:cNvPr>
          <p:cNvSpPr/>
          <p:nvPr/>
        </p:nvSpPr>
        <p:spPr>
          <a:xfrm>
            <a:off x="6551719" y="4811697"/>
            <a:ext cx="2504983" cy="3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xmlns="" id="{35331D1E-471E-4E43-9347-28D52AE50D3A}"/>
              </a:ext>
            </a:extLst>
          </p:cNvPr>
          <p:cNvPicPr>
            <a:picLocks noChangeAspect="1"/>
          </p:cNvPicPr>
          <p:nvPr/>
        </p:nvPicPr>
        <p:blipFill>
          <a:blip r:embed="rId5"/>
          <a:stretch>
            <a:fillRect/>
          </a:stretch>
        </p:blipFill>
        <p:spPr>
          <a:xfrm>
            <a:off x="2330958" y="2084749"/>
            <a:ext cx="7553325" cy="3162300"/>
          </a:xfrm>
          <a:prstGeom prst="rect">
            <a:avLst/>
          </a:prstGeom>
        </p:spPr>
      </p:pic>
    </p:spTree>
    <p:extLst>
      <p:ext uri="{BB962C8B-B14F-4D97-AF65-F5344CB8AC3E}">
        <p14:creationId xmlns:p14="http://schemas.microsoft.com/office/powerpoint/2010/main" val="23233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3063" y="5836122"/>
            <a:ext cx="5258937" cy="1021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sp>
        <p:nvSpPr>
          <p:cNvPr id="14" name="Rectángulo 13">
            <a:extLst>
              <a:ext uri="{FF2B5EF4-FFF2-40B4-BE49-F238E27FC236}">
                <a16:creationId xmlns:a16="http://schemas.microsoft.com/office/drawing/2014/main" xmlns="" id="{D930B086-395A-4C9A-9853-3593DC567206}"/>
              </a:ext>
            </a:extLst>
          </p:cNvPr>
          <p:cNvSpPr/>
          <p:nvPr/>
        </p:nvSpPr>
        <p:spPr>
          <a:xfrm>
            <a:off x="6551719" y="4811697"/>
            <a:ext cx="2504983" cy="3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xmlns="" id="{35331D1E-471E-4E43-9347-28D52AE50D3A}"/>
              </a:ext>
            </a:extLst>
          </p:cNvPr>
          <p:cNvPicPr>
            <a:picLocks noChangeAspect="1"/>
          </p:cNvPicPr>
          <p:nvPr/>
        </p:nvPicPr>
        <p:blipFill>
          <a:blip r:embed="rId3"/>
          <a:stretch>
            <a:fillRect/>
          </a:stretch>
        </p:blipFill>
        <p:spPr>
          <a:xfrm>
            <a:off x="2775056" y="2084750"/>
            <a:ext cx="7553325" cy="3162300"/>
          </a:xfrm>
          <a:prstGeom prst="rect">
            <a:avLst/>
          </a:prstGeom>
        </p:spPr>
      </p:pic>
      <p:grpSp>
        <p:nvGrpSpPr>
          <p:cNvPr id="17" name="Grupo 16">
            <a:extLst>
              <a:ext uri="{FF2B5EF4-FFF2-40B4-BE49-F238E27FC236}">
                <a16:creationId xmlns:a16="http://schemas.microsoft.com/office/drawing/2014/main" xmlns="" id="{77C526E4-9665-4D2F-A6FD-08C6CFA7DCB5}"/>
              </a:ext>
            </a:extLst>
          </p:cNvPr>
          <p:cNvGrpSpPr/>
          <p:nvPr/>
        </p:nvGrpSpPr>
        <p:grpSpPr>
          <a:xfrm>
            <a:off x="538347" y="4261281"/>
            <a:ext cx="6013372" cy="2060616"/>
            <a:chOff x="538347" y="4261281"/>
            <a:chExt cx="6013372" cy="2060616"/>
          </a:xfrm>
        </p:grpSpPr>
        <p:grpSp>
          <p:nvGrpSpPr>
            <p:cNvPr id="9" name="Grupo 8">
              <a:extLst>
                <a:ext uri="{FF2B5EF4-FFF2-40B4-BE49-F238E27FC236}">
                  <a16:creationId xmlns:a16="http://schemas.microsoft.com/office/drawing/2014/main" xmlns="" id="{2D3E0F3C-D5E5-4B14-B41B-20020E9D4FEA}"/>
                </a:ext>
              </a:extLst>
            </p:cNvPr>
            <p:cNvGrpSpPr/>
            <p:nvPr/>
          </p:nvGrpSpPr>
          <p:grpSpPr>
            <a:xfrm>
              <a:off x="2485748" y="4261281"/>
              <a:ext cx="4065971" cy="1455938"/>
              <a:chOff x="2485748" y="4261281"/>
              <a:chExt cx="4065971" cy="1455938"/>
            </a:xfrm>
          </p:grpSpPr>
          <p:sp>
            <p:nvSpPr>
              <p:cNvPr id="12" name="Rectángulo 11">
                <a:extLst>
                  <a:ext uri="{FF2B5EF4-FFF2-40B4-BE49-F238E27FC236}">
                    <a16:creationId xmlns:a16="http://schemas.microsoft.com/office/drawing/2014/main" xmlns="" id="{43AD789A-25BE-4A9D-AADD-433B43738B66}"/>
                  </a:ext>
                </a:extLst>
              </p:cNvPr>
              <p:cNvSpPr/>
              <p:nvPr/>
            </p:nvSpPr>
            <p:spPr>
              <a:xfrm>
                <a:off x="3068450" y="4261281"/>
                <a:ext cx="3483269" cy="399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de flecha 14">
                <a:extLst>
                  <a:ext uri="{FF2B5EF4-FFF2-40B4-BE49-F238E27FC236}">
                    <a16:creationId xmlns:a16="http://schemas.microsoft.com/office/drawing/2014/main" xmlns="" id="{B6200A02-FD3F-493F-B3AB-A4484BE4C275}"/>
                  </a:ext>
                </a:extLst>
              </p:cNvPr>
              <p:cNvCxnSpPr>
                <a:cxnSpLocks/>
                <a:stCxn id="12" idx="2"/>
              </p:cNvCxnSpPr>
              <p:nvPr/>
            </p:nvCxnSpPr>
            <p:spPr>
              <a:xfrm flipH="1">
                <a:off x="2485748" y="4660776"/>
                <a:ext cx="2324337" cy="10564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Imagen 15">
              <a:extLst>
                <a:ext uri="{FF2B5EF4-FFF2-40B4-BE49-F238E27FC236}">
                  <a16:creationId xmlns:a16="http://schemas.microsoft.com/office/drawing/2014/main" xmlns="" id="{DE732A5B-DB69-4A5F-B89C-02ED2A368B08}"/>
                </a:ext>
              </a:extLst>
            </p:cNvPr>
            <p:cNvPicPr>
              <a:picLocks noChangeAspect="1"/>
            </p:cNvPicPr>
            <p:nvPr/>
          </p:nvPicPr>
          <p:blipFill>
            <a:blip r:embed="rId4"/>
            <a:stretch>
              <a:fillRect/>
            </a:stretch>
          </p:blipFill>
          <p:spPr>
            <a:xfrm>
              <a:off x="538347" y="5836122"/>
              <a:ext cx="3533775" cy="485775"/>
            </a:xfrm>
            <a:prstGeom prst="rect">
              <a:avLst/>
            </a:prstGeom>
          </p:spPr>
        </p:pic>
      </p:grpSp>
      <p:grpSp>
        <p:nvGrpSpPr>
          <p:cNvPr id="25" name="Grupo 24">
            <a:extLst>
              <a:ext uri="{FF2B5EF4-FFF2-40B4-BE49-F238E27FC236}">
                <a16:creationId xmlns:a16="http://schemas.microsoft.com/office/drawing/2014/main" xmlns="" id="{3C6CBAE1-E154-47E8-B7A4-119826B5A85D}"/>
              </a:ext>
            </a:extLst>
          </p:cNvPr>
          <p:cNvGrpSpPr/>
          <p:nvPr/>
        </p:nvGrpSpPr>
        <p:grpSpPr>
          <a:xfrm>
            <a:off x="3068450" y="4918576"/>
            <a:ext cx="6275205" cy="1309220"/>
            <a:chOff x="3068450" y="4918576"/>
            <a:chExt cx="6275205" cy="1309220"/>
          </a:xfrm>
        </p:grpSpPr>
        <p:grpSp>
          <p:nvGrpSpPr>
            <p:cNvPr id="19" name="Grupo 18">
              <a:extLst>
                <a:ext uri="{FF2B5EF4-FFF2-40B4-BE49-F238E27FC236}">
                  <a16:creationId xmlns:a16="http://schemas.microsoft.com/office/drawing/2014/main" xmlns="" id="{6882308D-9EF0-4A4E-8895-63829EF9C175}"/>
                </a:ext>
              </a:extLst>
            </p:cNvPr>
            <p:cNvGrpSpPr/>
            <p:nvPr/>
          </p:nvGrpSpPr>
          <p:grpSpPr>
            <a:xfrm>
              <a:off x="3068450" y="4918576"/>
              <a:ext cx="4208280" cy="890120"/>
              <a:chOff x="3068450" y="4261281"/>
              <a:chExt cx="4208280" cy="890120"/>
            </a:xfrm>
          </p:grpSpPr>
          <p:sp>
            <p:nvSpPr>
              <p:cNvPr id="21" name="Rectángulo 20">
                <a:extLst>
                  <a:ext uri="{FF2B5EF4-FFF2-40B4-BE49-F238E27FC236}">
                    <a16:creationId xmlns:a16="http://schemas.microsoft.com/office/drawing/2014/main" xmlns="" id="{8A13C4FA-D0BE-4E16-AD28-6AAC6E5FDAC8}"/>
                  </a:ext>
                </a:extLst>
              </p:cNvPr>
              <p:cNvSpPr/>
              <p:nvPr/>
            </p:nvSpPr>
            <p:spPr>
              <a:xfrm>
                <a:off x="3068450" y="4261281"/>
                <a:ext cx="3483269" cy="399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2" name="Conector recto de flecha 21">
                <a:extLst>
                  <a:ext uri="{FF2B5EF4-FFF2-40B4-BE49-F238E27FC236}">
                    <a16:creationId xmlns:a16="http://schemas.microsoft.com/office/drawing/2014/main" xmlns="" id="{E6148115-110C-43CB-AE53-70F40CE63964}"/>
                  </a:ext>
                </a:extLst>
              </p:cNvPr>
              <p:cNvCxnSpPr>
                <a:cxnSpLocks/>
                <a:stCxn id="21" idx="2"/>
                <a:endCxn id="23" idx="0"/>
              </p:cNvCxnSpPr>
              <p:nvPr/>
            </p:nvCxnSpPr>
            <p:spPr>
              <a:xfrm>
                <a:off x="4810085" y="4660776"/>
                <a:ext cx="2466645" cy="490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Imagen 22">
              <a:extLst>
                <a:ext uri="{FF2B5EF4-FFF2-40B4-BE49-F238E27FC236}">
                  <a16:creationId xmlns:a16="http://schemas.microsoft.com/office/drawing/2014/main" xmlns="" id="{0AA873A7-1D65-491A-BAD5-9A5C2562796F}"/>
                </a:ext>
              </a:extLst>
            </p:cNvPr>
            <p:cNvPicPr>
              <a:picLocks noChangeAspect="1"/>
            </p:cNvPicPr>
            <p:nvPr/>
          </p:nvPicPr>
          <p:blipFill>
            <a:blip r:embed="rId5"/>
            <a:stretch>
              <a:fillRect/>
            </a:stretch>
          </p:blipFill>
          <p:spPr>
            <a:xfrm>
              <a:off x="5209805" y="5808696"/>
              <a:ext cx="4133850" cy="419100"/>
            </a:xfrm>
            <a:prstGeom prst="rect">
              <a:avLst/>
            </a:prstGeom>
          </p:spPr>
        </p:pic>
      </p:grpSp>
      <p:sp>
        <p:nvSpPr>
          <p:cNvPr id="27" name="CuadroTexto 26">
            <a:extLst>
              <a:ext uri="{FF2B5EF4-FFF2-40B4-BE49-F238E27FC236}">
                <a16:creationId xmlns:a16="http://schemas.microsoft.com/office/drawing/2014/main" xmlns="" id="{0BA28121-F23B-4576-B08F-14E3636440CA}"/>
              </a:ext>
            </a:extLst>
          </p:cNvPr>
          <p:cNvSpPr txBox="1"/>
          <p:nvPr/>
        </p:nvSpPr>
        <p:spPr>
          <a:xfrm>
            <a:off x="5457038" y="1485547"/>
            <a:ext cx="5826480" cy="400110"/>
          </a:xfrm>
          <a:prstGeom prst="rect">
            <a:avLst/>
          </a:prstGeom>
          <a:noFill/>
        </p:spPr>
        <p:txBody>
          <a:bodyPr wrap="square" rtlCol="0">
            <a:spAutoFit/>
          </a:bodyPr>
          <a:lstStyle/>
          <a:p>
            <a:r>
              <a:rPr lang="es-MX" sz="2000" dirty="0">
                <a:latin typeface="Titillium Web" charset="0"/>
                <a:ea typeface="Titillium Web" charset="0"/>
                <a:cs typeface="Titillium Web" charset="0"/>
              </a:rPr>
              <a:t>La forma de pago 99- Por definir se debe seleccionar</a:t>
            </a:r>
            <a:endParaRPr lang="es-ES_tradnl" sz="2000" dirty="0">
              <a:latin typeface="Titillium Web" charset="0"/>
              <a:ea typeface="Titillium Web" charset="0"/>
              <a:cs typeface="Titillium Web" charset="0"/>
            </a:endParaRPr>
          </a:p>
        </p:txBody>
      </p:sp>
    </p:spTree>
    <p:extLst>
      <p:ext uri="{BB962C8B-B14F-4D97-AF65-F5344CB8AC3E}">
        <p14:creationId xmlns:p14="http://schemas.microsoft.com/office/powerpoint/2010/main" val="140717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Recomendaciones para </a:t>
            </a:r>
            <a:r>
              <a:rPr lang="es-MX" sz="2800" b="1" dirty="0">
                <a:latin typeface="Titillium Web" charset="0"/>
                <a:ea typeface="Titillium Web" charset="0"/>
                <a:cs typeface="Titillium Web" charset="0"/>
              </a:rPr>
              <a:t>Número de operación</a:t>
            </a:r>
            <a:endParaRPr lang="es-ES_tradnl" sz="2800" b="1" dirty="0">
              <a:latin typeface="Titillium Web" charset="0"/>
              <a:ea typeface="Titillium Web" charset="0"/>
              <a:cs typeface="Titillium Web" charset="0"/>
            </a:endParaRPr>
          </a:p>
        </p:txBody>
      </p:sp>
      <p:sp>
        <p:nvSpPr>
          <p:cNvPr id="2" name="Rectángulo 1">
            <a:extLst>
              <a:ext uri="{FF2B5EF4-FFF2-40B4-BE49-F238E27FC236}">
                <a16:creationId xmlns:a16="http://schemas.microsoft.com/office/drawing/2014/main" xmlns="" id="{FDD6907A-C42A-4E6C-BCFF-D6DFFC8F177E}"/>
              </a:ext>
            </a:extLst>
          </p:cNvPr>
          <p:cNvSpPr/>
          <p:nvPr/>
        </p:nvSpPr>
        <p:spPr>
          <a:xfrm>
            <a:off x="1521041" y="2217915"/>
            <a:ext cx="9584924" cy="2862322"/>
          </a:xfrm>
          <a:prstGeom prst="rect">
            <a:avLst/>
          </a:prstGeom>
        </p:spPr>
        <p:txBody>
          <a:bodyPr wrap="square">
            <a:spAutoFit/>
          </a:bodyPr>
          <a:lstStyle/>
          <a:p>
            <a:r>
              <a:rPr lang="es-MX" dirty="0">
                <a:latin typeface="TitilliumWeb-Regular"/>
              </a:rPr>
              <a:t>De acuerdo a la guía de llenado publicada por el SAT se puede</a:t>
            </a:r>
          </a:p>
          <a:p>
            <a:r>
              <a:rPr lang="es-MX" dirty="0">
                <a:latin typeface="TitilliumWeb-Regular"/>
              </a:rPr>
              <a:t>utilizar para registrar:</a:t>
            </a:r>
          </a:p>
          <a:p>
            <a:pPr>
              <a:lnSpc>
                <a:spcPct val="200000"/>
              </a:lnSpc>
            </a:pPr>
            <a:r>
              <a:rPr lang="es-MX" dirty="0">
                <a:latin typeface="Wingdings-Regular"/>
              </a:rPr>
              <a:t>ü </a:t>
            </a:r>
            <a:r>
              <a:rPr lang="es-MX" dirty="0">
                <a:latin typeface="TitilliumWeb-Regular"/>
              </a:rPr>
              <a:t>El número de cheque,</a:t>
            </a:r>
          </a:p>
          <a:p>
            <a:r>
              <a:rPr lang="es-MX" dirty="0">
                <a:latin typeface="Wingdings-Regular"/>
              </a:rPr>
              <a:t>ü </a:t>
            </a:r>
            <a:r>
              <a:rPr lang="es-MX" dirty="0">
                <a:latin typeface="TitilliumWeb-Regular"/>
              </a:rPr>
              <a:t>Número de autorización,</a:t>
            </a:r>
          </a:p>
          <a:p>
            <a:r>
              <a:rPr lang="es-MX" dirty="0">
                <a:latin typeface="Wingdings-Regular"/>
              </a:rPr>
              <a:t>ü </a:t>
            </a:r>
            <a:r>
              <a:rPr lang="es-MX" dirty="0">
                <a:latin typeface="TitilliumWeb-Regular"/>
              </a:rPr>
              <a:t>Número de referencia,</a:t>
            </a:r>
          </a:p>
          <a:p>
            <a:r>
              <a:rPr lang="es-MX" dirty="0">
                <a:latin typeface="Wingdings-Regular"/>
              </a:rPr>
              <a:t>ü </a:t>
            </a:r>
            <a:r>
              <a:rPr lang="es-MX" dirty="0">
                <a:latin typeface="TitilliumWeb-Regular"/>
              </a:rPr>
              <a:t>Clave de rastreo en caso de ser SPEI,</a:t>
            </a:r>
          </a:p>
          <a:p>
            <a:r>
              <a:rPr lang="es-MX" dirty="0">
                <a:latin typeface="Wingdings-Regular"/>
              </a:rPr>
              <a:t>ü </a:t>
            </a:r>
            <a:r>
              <a:rPr lang="es-MX" dirty="0">
                <a:latin typeface="TitilliumWeb-Regular"/>
              </a:rPr>
              <a:t>Línea de captura o algún número de referencia o identificación análogo que</a:t>
            </a:r>
          </a:p>
          <a:p>
            <a:r>
              <a:rPr lang="es-MX" dirty="0">
                <a:latin typeface="TitilliumWeb-Regular"/>
              </a:rPr>
              <a:t>permita identificar la operación correspondiente al pago efectuado. Puede</a:t>
            </a:r>
          </a:p>
          <a:p>
            <a:r>
              <a:rPr lang="es-MX" dirty="0">
                <a:latin typeface="TitilliumWeb-Regular"/>
              </a:rPr>
              <a:t>conformarse desde 1 hasta 100 caracteres.</a:t>
            </a:r>
            <a:endParaRPr lang="es-MX" dirty="0"/>
          </a:p>
        </p:txBody>
      </p:sp>
      <p:sp>
        <p:nvSpPr>
          <p:cNvPr id="3" name="Rectángulo 2"/>
          <p:cNvSpPr/>
          <p:nvPr/>
        </p:nvSpPr>
        <p:spPr>
          <a:xfrm>
            <a:off x="6946710" y="5854890"/>
            <a:ext cx="5245290" cy="1003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319525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sp>
        <p:nvSpPr>
          <p:cNvPr id="14" name="Rectángulo 13">
            <a:extLst>
              <a:ext uri="{FF2B5EF4-FFF2-40B4-BE49-F238E27FC236}">
                <a16:creationId xmlns:a16="http://schemas.microsoft.com/office/drawing/2014/main" xmlns="" id="{D930B086-395A-4C9A-9853-3593DC567206}"/>
              </a:ext>
            </a:extLst>
          </p:cNvPr>
          <p:cNvSpPr/>
          <p:nvPr/>
        </p:nvSpPr>
        <p:spPr>
          <a:xfrm>
            <a:off x="6551719" y="4811697"/>
            <a:ext cx="2504983" cy="373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xmlns="" id="{35331D1E-471E-4E43-9347-28D52AE50D3A}"/>
              </a:ext>
            </a:extLst>
          </p:cNvPr>
          <p:cNvPicPr>
            <a:picLocks noChangeAspect="1"/>
          </p:cNvPicPr>
          <p:nvPr/>
        </p:nvPicPr>
        <p:blipFill>
          <a:blip r:embed="rId3"/>
          <a:stretch>
            <a:fillRect/>
          </a:stretch>
        </p:blipFill>
        <p:spPr>
          <a:xfrm>
            <a:off x="2775056" y="2084750"/>
            <a:ext cx="7553325" cy="3162300"/>
          </a:xfrm>
          <a:prstGeom prst="rect">
            <a:avLst/>
          </a:prstGeom>
        </p:spPr>
      </p:pic>
      <p:sp>
        <p:nvSpPr>
          <p:cNvPr id="12" name="Rectángulo 11">
            <a:extLst>
              <a:ext uri="{FF2B5EF4-FFF2-40B4-BE49-F238E27FC236}">
                <a16:creationId xmlns:a16="http://schemas.microsoft.com/office/drawing/2014/main" xmlns="" id="{43AD789A-25BE-4A9D-AADD-433B43738B66}"/>
              </a:ext>
            </a:extLst>
          </p:cNvPr>
          <p:cNvSpPr/>
          <p:nvPr/>
        </p:nvSpPr>
        <p:spPr>
          <a:xfrm>
            <a:off x="2855387" y="2355634"/>
            <a:ext cx="491496" cy="582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ángulo 1"/>
          <p:cNvSpPr/>
          <p:nvPr/>
        </p:nvSpPr>
        <p:spPr>
          <a:xfrm>
            <a:off x="6933063" y="5813946"/>
            <a:ext cx="5258937" cy="104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4038873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60358" y="5936776"/>
            <a:ext cx="5231642" cy="92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grpSp>
        <p:nvGrpSpPr>
          <p:cNvPr id="17" name="Grupo 16">
            <a:extLst>
              <a:ext uri="{FF2B5EF4-FFF2-40B4-BE49-F238E27FC236}">
                <a16:creationId xmlns:a16="http://schemas.microsoft.com/office/drawing/2014/main" xmlns="" id="{4271F136-3E5B-4B1D-8E7F-DC661F424A37}"/>
              </a:ext>
            </a:extLst>
          </p:cNvPr>
          <p:cNvGrpSpPr/>
          <p:nvPr/>
        </p:nvGrpSpPr>
        <p:grpSpPr>
          <a:xfrm>
            <a:off x="3423558" y="2876365"/>
            <a:ext cx="7265156" cy="976543"/>
            <a:chOff x="3423558" y="2876365"/>
            <a:chExt cx="7265156" cy="976543"/>
          </a:xfrm>
        </p:grpSpPr>
        <p:grpSp>
          <p:nvGrpSpPr>
            <p:cNvPr id="16" name="Grupo 15">
              <a:extLst>
                <a:ext uri="{FF2B5EF4-FFF2-40B4-BE49-F238E27FC236}">
                  <a16:creationId xmlns:a16="http://schemas.microsoft.com/office/drawing/2014/main" xmlns="" id="{C77DA453-0576-4952-9585-E2B7B2727554}"/>
                </a:ext>
              </a:extLst>
            </p:cNvPr>
            <p:cNvGrpSpPr/>
            <p:nvPr/>
          </p:nvGrpSpPr>
          <p:grpSpPr>
            <a:xfrm>
              <a:off x="3423558" y="3045041"/>
              <a:ext cx="1627836" cy="807867"/>
              <a:chOff x="3423558" y="3045041"/>
              <a:chExt cx="1627836" cy="807867"/>
            </a:xfrm>
          </p:grpSpPr>
          <p:sp>
            <p:nvSpPr>
              <p:cNvPr id="12" name="Rectángulo 11">
                <a:extLst>
                  <a:ext uri="{FF2B5EF4-FFF2-40B4-BE49-F238E27FC236}">
                    <a16:creationId xmlns:a16="http://schemas.microsoft.com/office/drawing/2014/main" xmlns="" id="{43AD789A-25BE-4A9D-AADD-433B43738B66}"/>
                  </a:ext>
                </a:extLst>
              </p:cNvPr>
              <p:cNvSpPr/>
              <p:nvPr/>
            </p:nvSpPr>
            <p:spPr>
              <a:xfrm>
                <a:off x="3423558" y="3524435"/>
                <a:ext cx="793336" cy="328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de flecha 14">
                <a:extLst>
                  <a:ext uri="{FF2B5EF4-FFF2-40B4-BE49-F238E27FC236}">
                    <a16:creationId xmlns:a16="http://schemas.microsoft.com/office/drawing/2014/main" xmlns="" id="{749979A3-EB8E-474A-B67D-4E62DFC3E05F}"/>
                  </a:ext>
                </a:extLst>
              </p:cNvPr>
              <p:cNvCxnSpPr>
                <a:cxnSpLocks/>
                <a:stCxn id="12" idx="3"/>
              </p:cNvCxnSpPr>
              <p:nvPr/>
            </p:nvCxnSpPr>
            <p:spPr>
              <a:xfrm flipV="1">
                <a:off x="4216894" y="3045041"/>
                <a:ext cx="834500" cy="6436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xmlns="" id="{BF08559A-50F1-4670-9AB9-BC89D3EF082F}"/>
                </a:ext>
              </a:extLst>
            </p:cNvPr>
            <p:cNvSpPr txBox="1"/>
            <p:nvPr/>
          </p:nvSpPr>
          <p:spPr>
            <a:xfrm>
              <a:off x="5157925" y="2876365"/>
              <a:ext cx="5530789" cy="923330"/>
            </a:xfrm>
            <a:prstGeom prst="rect">
              <a:avLst/>
            </a:prstGeom>
            <a:solidFill>
              <a:schemeClr val="bg1"/>
            </a:solidFill>
          </p:spPr>
          <p:txBody>
            <a:bodyPr wrap="square" rtlCol="0">
              <a:spAutoFit/>
            </a:bodyPr>
            <a:lstStyle/>
            <a:p>
              <a:r>
                <a:rPr lang="es-MX" dirty="0"/>
                <a:t>La fecha del documento se reflejará en el atributo </a:t>
              </a:r>
              <a:r>
                <a:rPr lang="es-MX" dirty="0" err="1">
                  <a:solidFill>
                    <a:schemeClr val="accent1">
                      <a:lumMod val="50000"/>
                    </a:schemeClr>
                  </a:solidFill>
                </a:rPr>
                <a:t>FechaPago</a:t>
              </a:r>
              <a:r>
                <a:rPr lang="es-MX" dirty="0">
                  <a:solidFill>
                    <a:schemeClr val="accent1">
                      <a:lumMod val="50000"/>
                    </a:schemeClr>
                  </a:solidFill>
                </a:rPr>
                <a:t> </a:t>
              </a:r>
              <a:r>
                <a:rPr lang="es-MX" dirty="0"/>
                <a:t>en el complemento de pago. La fecha de timbrado se tomará al momento de emitir el documento</a:t>
              </a:r>
            </a:p>
          </p:txBody>
        </p:sp>
      </p:grpSp>
    </p:spTree>
    <p:extLst>
      <p:ext uri="{BB962C8B-B14F-4D97-AF65-F5344CB8AC3E}">
        <p14:creationId xmlns:p14="http://schemas.microsoft.com/office/powerpoint/2010/main" val="21832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33063" y="6032310"/>
            <a:ext cx="5258937" cy="82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grpSp>
        <p:nvGrpSpPr>
          <p:cNvPr id="17" name="Grupo 16">
            <a:extLst>
              <a:ext uri="{FF2B5EF4-FFF2-40B4-BE49-F238E27FC236}">
                <a16:creationId xmlns:a16="http://schemas.microsoft.com/office/drawing/2014/main" xmlns="" id="{4271F136-3E5B-4B1D-8E7F-DC661F424A37}"/>
              </a:ext>
            </a:extLst>
          </p:cNvPr>
          <p:cNvGrpSpPr/>
          <p:nvPr/>
        </p:nvGrpSpPr>
        <p:grpSpPr>
          <a:xfrm>
            <a:off x="3394144" y="3524435"/>
            <a:ext cx="7265157" cy="976543"/>
            <a:chOff x="3423557" y="2876365"/>
            <a:chExt cx="7265157" cy="976543"/>
          </a:xfrm>
        </p:grpSpPr>
        <p:grpSp>
          <p:nvGrpSpPr>
            <p:cNvPr id="16" name="Grupo 15">
              <a:extLst>
                <a:ext uri="{FF2B5EF4-FFF2-40B4-BE49-F238E27FC236}">
                  <a16:creationId xmlns:a16="http://schemas.microsoft.com/office/drawing/2014/main" xmlns="" id="{C77DA453-0576-4952-9585-E2B7B2727554}"/>
                </a:ext>
              </a:extLst>
            </p:cNvPr>
            <p:cNvGrpSpPr/>
            <p:nvPr/>
          </p:nvGrpSpPr>
          <p:grpSpPr>
            <a:xfrm>
              <a:off x="3423557" y="3199531"/>
              <a:ext cx="1734368" cy="653377"/>
              <a:chOff x="3423557" y="3199531"/>
              <a:chExt cx="1734368" cy="653377"/>
            </a:xfrm>
          </p:grpSpPr>
          <p:sp>
            <p:nvSpPr>
              <p:cNvPr id="12" name="Rectángulo 11">
                <a:extLst>
                  <a:ext uri="{FF2B5EF4-FFF2-40B4-BE49-F238E27FC236}">
                    <a16:creationId xmlns:a16="http://schemas.microsoft.com/office/drawing/2014/main" xmlns="" id="{43AD789A-25BE-4A9D-AADD-433B43738B66}"/>
                  </a:ext>
                </a:extLst>
              </p:cNvPr>
              <p:cNvSpPr/>
              <p:nvPr/>
            </p:nvSpPr>
            <p:spPr>
              <a:xfrm>
                <a:off x="3423557" y="3524435"/>
                <a:ext cx="1062445" cy="328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de flecha 14">
                <a:extLst>
                  <a:ext uri="{FF2B5EF4-FFF2-40B4-BE49-F238E27FC236}">
                    <a16:creationId xmlns:a16="http://schemas.microsoft.com/office/drawing/2014/main" xmlns="" id="{749979A3-EB8E-474A-B67D-4E62DFC3E05F}"/>
                  </a:ext>
                </a:extLst>
              </p:cNvPr>
              <p:cNvCxnSpPr>
                <a:cxnSpLocks/>
                <a:stCxn id="12" idx="3"/>
                <a:endCxn id="9" idx="1"/>
              </p:cNvCxnSpPr>
              <p:nvPr/>
            </p:nvCxnSpPr>
            <p:spPr>
              <a:xfrm flipV="1">
                <a:off x="4486002" y="3199531"/>
                <a:ext cx="671923" cy="489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xmlns="" id="{BF08559A-50F1-4670-9AB9-BC89D3EF082F}"/>
                </a:ext>
              </a:extLst>
            </p:cNvPr>
            <p:cNvSpPr txBox="1"/>
            <p:nvPr/>
          </p:nvSpPr>
          <p:spPr>
            <a:xfrm>
              <a:off x="5157925" y="2876365"/>
              <a:ext cx="5530789" cy="646331"/>
            </a:xfrm>
            <a:prstGeom prst="rect">
              <a:avLst/>
            </a:prstGeom>
            <a:solidFill>
              <a:schemeClr val="bg1"/>
            </a:solidFill>
          </p:spPr>
          <p:txBody>
            <a:bodyPr wrap="square" rtlCol="0">
              <a:spAutoFit/>
            </a:bodyPr>
            <a:lstStyle/>
            <a:p>
              <a:r>
                <a:rPr lang="es-MX" dirty="0"/>
                <a:t>La moneda del pago se reflejara en el atributo </a:t>
              </a:r>
              <a:r>
                <a:rPr lang="es-MX" b="1" dirty="0" err="1">
                  <a:solidFill>
                    <a:schemeClr val="accent1">
                      <a:lumMod val="50000"/>
                    </a:schemeClr>
                  </a:solidFill>
                </a:rPr>
                <a:t>MonedaP</a:t>
              </a:r>
              <a:r>
                <a:rPr lang="es-MX" dirty="0"/>
                <a:t> del complemento</a:t>
              </a:r>
            </a:p>
          </p:txBody>
        </p:sp>
      </p:grpSp>
    </p:spTree>
    <p:extLst>
      <p:ext uri="{BB962C8B-B14F-4D97-AF65-F5344CB8AC3E}">
        <p14:creationId xmlns:p14="http://schemas.microsoft.com/office/powerpoint/2010/main" val="85661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740" y="235896"/>
            <a:ext cx="9746862" cy="1031317"/>
          </a:xfrm>
        </p:spPr>
        <p:txBody>
          <a:bodyPr>
            <a:normAutofit/>
          </a:bodyPr>
          <a:lstStyle/>
          <a:p>
            <a:r>
              <a:rPr lang="es-ES_tradnl" b="1" dirty="0">
                <a:solidFill>
                  <a:srgbClr val="3878C9"/>
                </a:solidFill>
                <a:latin typeface="Titillium Web" charset="0"/>
                <a:ea typeface="Titillium Web" charset="0"/>
                <a:cs typeface="Titillium Web" charset="0"/>
              </a:rPr>
              <a:t>Tipo de Comprobante</a:t>
            </a:r>
          </a:p>
        </p:txBody>
      </p:sp>
      <p:sp>
        <p:nvSpPr>
          <p:cNvPr id="5" name="Marcador de contenido 4"/>
          <p:cNvSpPr>
            <a:spLocks noGrp="1"/>
          </p:cNvSpPr>
          <p:nvPr>
            <p:ph idx="1"/>
          </p:nvPr>
        </p:nvSpPr>
        <p:spPr>
          <a:xfrm>
            <a:off x="6265360" y="1284174"/>
            <a:ext cx="5116285"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dirty="0">
                <a:latin typeface="Titillium Web" charset="0"/>
                <a:ea typeface="Titillium Web" charset="0"/>
                <a:cs typeface="Titillium Web" charset="0"/>
              </a:rPr>
              <a:t>Anexo 20 versión 3.3</a:t>
            </a:r>
          </a:p>
        </p:txBody>
      </p:sp>
      <p:sp>
        <p:nvSpPr>
          <p:cNvPr id="4" name="Rectángulo 3"/>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 name="Rectángulo 6"/>
          <p:cNvSpPr/>
          <p:nvPr/>
        </p:nvSpPr>
        <p:spPr>
          <a:xfrm rot="5400000">
            <a:off x="3085922" y="3588291"/>
            <a:ext cx="4765098" cy="1229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9" name="Marcador de contenido 4"/>
          <p:cNvSpPr txBox="1">
            <a:spLocks/>
          </p:cNvSpPr>
          <p:nvPr/>
        </p:nvSpPr>
        <p:spPr>
          <a:xfrm>
            <a:off x="707740" y="1284174"/>
            <a:ext cx="51162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s-ES_tradnl" dirty="0">
                <a:latin typeface="Titillium Web" charset="0"/>
                <a:ea typeface="Titillium Web" charset="0"/>
                <a:cs typeface="Titillium Web" charset="0"/>
              </a:rPr>
              <a:t>Anexo 20 </a:t>
            </a:r>
            <a:r>
              <a:rPr lang="es-ES_tradnl">
                <a:latin typeface="Titillium Web" charset="0"/>
                <a:ea typeface="Titillium Web" charset="0"/>
                <a:cs typeface="Titillium Web" charset="0"/>
              </a:rPr>
              <a:t>versión 3.2</a:t>
            </a:r>
            <a:endParaRPr lang="es-ES_tradnl" dirty="0">
              <a:latin typeface="Titillium Web" charset="0"/>
              <a:ea typeface="Titillium Web" charset="0"/>
              <a:cs typeface="Titillium Web"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39" y="1833817"/>
            <a:ext cx="1547811" cy="2137229"/>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605" y="2675247"/>
            <a:ext cx="1516277" cy="2093686"/>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061" y="3558787"/>
            <a:ext cx="1516277" cy="2093686"/>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548" y="1964463"/>
            <a:ext cx="1547811" cy="2137229"/>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814" y="2805893"/>
            <a:ext cx="1516277" cy="2093686"/>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9270" y="3689433"/>
            <a:ext cx="1516277" cy="2093686"/>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3201" y="1663924"/>
            <a:ext cx="1553796" cy="2145493"/>
          </a:xfrm>
          <a:prstGeom prst="rect">
            <a:avLst/>
          </a:prstGeom>
        </p:spPr>
      </p:pic>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0731" y="3852736"/>
            <a:ext cx="1546266" cy="2014847"/>
          </a:xfrm>
          <a:prstGeom prst="rect">
            <a:avLst/>
          </a:prstGeom>
        </p:spPr>
      </p:pic>
      <p:sp>
        <p:nvSpPr>
          <p:cNvPr id="3" name="Rectángulo 2"/>
          <p:cNvSpPr/>
          <p:nvPr/>
        </p:nvSpPr>
        <p:spPr>
          <a:xfrm>
            <a:off x="10030731" y="3852736"/>
            <a:ext cx="1546266" cy="20148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Rectángulo 5"/>
          <p:cNvSpPr/>
          <p:nvPr/>
        </p:nvSpPr>
        <p:spPr>
          <a:xfrm>
            <a:off x="6914814" y="6032310"/>
            <a:ext cx="5277186" cy="82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7549" y="5512092"/>
            <a:ext cx="9389660" cy="1467134"/>
          </a:xfrm>
          <a:prstGeom prst="rect">
            <a:avLst/>
          </a:prstGeom>
        </p:spPr>
      </p:pic>
    </p:spTree>
    <p:extLst>
      <p:ext uri="{BB962C8B-B14F-4D97-AF65-F5344CB8AC3E}">
        <p14:creationId xmlns:p14="http://schemas.microsoft.com/office/powerpoint/2010/main" val="320670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19415" y="5823750"/>
            <a:ext cx="5272585" cy="1034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grpSp>
        <p:nvGrpSpPr>
          <p:cNvPr id="17" name="Grupo 16">
            <a:extLst>
              <a:ext uri="{FF2B5EF4-FFF2-40B4-BE49-F238E27FC236}">
                <a16:creationId xmlns:a16="http://schemas.microsoft.com/office/drawing/2014/main" xmlns="" id="{4271F136-3E5B-4B1D-8E7F-DC661F424A37}"/>
              </a:ext>
            </a:extLst>
          </p:cNvPr>
          <p:cNvGrpSpPr/>
          <p:nvPr/>
        </p:nvGrpSpPr>
        <p:grpSpPr>
          <a:xfrm>
            <a:off x="4610384" y="3524435"/>
            <a:ext cx="7265157" cy="2031325"/>
            <a:chOff x="3423557" y="2876365"/>
            <a:chExt cx="7265157" cy="2031325"/>
          </a:xfrm>
        </p:grpSpPr>
        <p:grpSp>
          <p:nvGrpSpPr>
            <p:cNvPr id="16" name="Grupo 15">
              <a:extLst>
                <a:ext uri="{FF2B5EF4-FFF2-40B4-BE49-F238E27FC236}">
                  <a16:creationId xmlns:a16="http://schemas.microsoft.com/office/drawing/2014/main" xmlns="" id="{C77DA453-0576-4952-9585-E2B7B2727554}"/>
                </a:ext>
              </a:extLst>
            </p:cNvPr>
            <p:cNvGrpSpPr/>
            <p:nvPr/>
          </p:nvGrpSpPr>
          <p:grpSpPr>
            <a:xfrm>
              <a:off x="3423557" y="3524435"/>
              <a:ext cx="1734368" cy="367593"/>
              <a:chOff x="3423557" y="3524435"/>
              <a:chExt cx="1734368" cy="367593"/>
            </a:xfrm>
          </p:grpSpPr>
          <p:sp>
            <p:nvSpPr>
              <p:cNvPr id="12" name="Rectángulo 11">
                <a:extLst>
                  <a:ext uri="{FF2B5EF4-FFF2-40B4-BE49-F238E27FC236}">
                    <a16:creationId xmlns:a16="http://schemas.microsoft.com/office/drawing/2014/main" xmlns="" id="{43AD789A-25BE-4A9D-AADD-433B43738B66}"/>
                  </a:ext>
                </a:extLst>
              </p:cNvPr>
              <p:cNvSpPr/>
              <p:nvPr/>
            </p:nvSpPr>
            <p:spPr>
              <a:xfrm>
                <a:off x="3423557" y="3524435"/>
                <a:ext cx="1062445" cy="328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de flecha 14">
                <a:extLst>
                  <a:ext uri="{FF2B5EF4-FFF2-40B4-BE49-F238E27FC236}">
                    <a16:creationId xmlns:a16="http://schemas.microsoft.com/office/drawing/2014/main" xmlns="" id="{749979A3-EB8E-474A-B67D-4E62DFC3E05F}"/>
                  </a:ext>
                </a:extLst>
              </p:cNvPr>
              <p:cNvCxnSpPr>
                <a:cxnSpLocks/>
                <a:stCxn id="12" idx="3"/>
                <a:endCxn id="9" idx="1"/>
              </p:cNvCxnSpPr>
              <p:nvPr/>
            </p:nvCxnSpPr>
            <p:spPr>
              <a:xfrm>
                <a:off x="4486002" y="3688672"/>
                <a:ext cx="671923" cy="2033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xmlns="" id="{BF08559A-50F1-4670-9AB9-BC89D3EF082F}"/>
                </a:ext>
              </a:extLst>
            </p:cNvPr>
            <p:cNvSpPr txBox="1"/>
            <p:nvPr/>
          </p:nvSpPr>
          <p:spPr>
            <a:xfrm>
              <a:off x="5157925" y="2876365"/>
              <a:ext cx="5530789" cy="2031325"/>
            </a:xfrm>
            <a:prstGeom prst="rect">
              <a:avLst/>
            </a:prstGeom>
            <a:solidFill>
              <a:schemeClr val="bg1"/>
            </a:solidFill>
          </p:spPr>
          <p:txBody>
            <a:bodyPr wrap="square" rtlCol="0">
              <a:spAutoFit/>
            </a:bodyPr>
            <a:lstStyle/>
            <a:p>
              <a:r>
                <a:rPr lang="es-MX" dirty="0"/>
                <a:t>Alimenta al atributo </a:t>
              </a:r>
              <a:r>
                <a:rPr lang="es-MX" b="1" dirty="0" err="1">
                  <a:solidFill>
                    <a:schemeClr val="accent1">
                      <a:lumMod val="50000"/>
                    </a:schemeClr>
                  </a:solidFill>
                </a:rPr>
                <a:t>TipoCambioP</a:t>
              </a:r>
              <a:endParaRPr lang="es-MX" b="1" dirty="0">
                <a:solidFill>
                  <a:schemeClr val="accent1">
                    <a:lumMod val="50000"/>
                  </a:schemeClr>
                </a:solidFill>
              </a:endParaRPr>
            </a:p>
            <a:p>
              <a:r>
                <a:rPr lang="es-MX" dirty="0"/>
                <a:t>Se debe registrar el tipo de cambio de la moneda a la fecha en que se recibió el pago, cuando el campo </a:t>
              </a:r>
              <a:r>
                <a:rPr lang="es-MX" b="1" dirty="0" err="1">
                  <a:solidFill>
                    <a:schemeClr val="accent1">
                      <a:lumMod val="50000"/>
                    </a:schemeClr>
                  </a:solidFill>
                </a:rPr>
                <a:t>MonedaP</a:t>
              </a:r>
              <a:r>
                <a:rPr lang="es-MX" dirty="0"/>
                <a:t> sea diferente a MXN (Peso Mexicano), en este caso el valor de este campo debe reflejar el número de pesos mexicanos que equivalen a una unidad de la divisa señalada en el campo </a:t>
              </a:r>
              <a:r>
                <a:rPr lang="es-MX" dirty="0" err="1"/>
                <a:t>MonedaP</a:t>
              </a:r>
              <a:r>
                <a:rPr lang="es-MX" dirty="0"/>
                <a:t>.</a:t>
              </a:r>
            </a:p>
          </p:txBody>
        </p:sp>
      </p:grpSp>
    </p:spTree>
    <p:extLst>
      <p:ext uri="{BB962C8B-B14F-4D97-AF65-F5344CB8AC3E}">
        <p14:creationId xmlns:p14="http://schemas.microsoft.com/office/powerpoint/2010/main" val="986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05767" y="6005015"/>
            <a:ext cx="5286233" cy="85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grpSp>
        <p:nvGrpSpPr>
          <p:cNvPr id="17" name="Grupo 16">
            <a:extLst>
              <a:ext uri="{FF2B5EF4-FFF2-40B4-BE49-F238E27FC236}">
                <a16:creationId xmlns:a16="http://schemas.microsoft.com/office/drawing/2014/main" xmlns="" id="{4271F136-3E5B-4B1D-8E7F-DC661F424A37}"/>
              </a:ext>
            </a:extLst>
          </p:cNvPr>
          <p:cNvGrpSpPr/>
          <p:nvPr/>
        </p:nvGrpSpPr>
        <p:grpSpPr>
          <a:xfrm>
            <a:off x="176732" y="4246147"/>
            <a:ext cx="8842982" cy="1477328"/>
            <a:chOff x="-3953668" y="2950007"/>
            <a:chExt cx="8439671" cy="1477328"/>
          </a:xfrm>
        </p:grpSpPr>
        <p:grpSp>
          <p:nvGrpSpPr>
            <p:cNvPr id="16" name="Grupo 15">
              <a:extLst>
                <a:ext uri="{FF2B5EF4-FFF2-40B4-BE49-F238E27FC236}">
                  <a16:creationId xmlns:a16="http://schemas.microsoft.com/office/drawing/2014/main" xmlns="" id="{C77DA453-0576-4952-9585-E2B7B2727554}"/>
                </a:ext>
              </a:extLst>
            </p:cNvPr>
            <p:cNvGrpSpPr/>
            <p:nvPr/>
          </p:nvGrpSpPr>
          <p:grpSpPr>
            <a:xfrm>
              <a:off x="1586297" y="3524435"/>
              <a:ext cx="2899706" cy="328473"/>
              <a:chOff x="1586297" y="3524435"/>
              <a:chExt cx="2899706" cy="328473"/>
            </a:xfrm>
          </p:grpSpPr>
          <p:sp>
            <p:nvSpPr>
              <p:cNvPr id="12" name="Rectángulo 11">
                <a:extLst>
                  <a:ext uri="{FF2B5EF4-FFF2-40B4-BE49-F238E27FC236}">
                    <a16:creationId xmlns:a16="http://schemas.microsoft.com/office/drawing/2014/main" xmlns="" id="{43AD789A-25BE-4A9D-AADD-433B43738B66}"/>
                  </a:ext>
                </a:extLst>
              </p:cNvPr>
              <p:cNvSpPr/>
              <p:nvPr/>
            </p:nvSpPr>
            <p:spPr>
              <a:xfrm>
                <a:off x="2172935" y="3524435"/>
                <a:ext cx="2313068" cy="328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5" name="Conector recto de flecha 14">
                <a:extLst>
                  <a:ext uri="{FF2B5EF4-FFF2-40B4-BE49-F238E27FC236}">
                    <a16:creationId xmlns:a16="http://schemas.microsoft.com/office/drawing/2014/main" xmlns="" id="{749979A3-EB8E-474A-B67D-4E62DFC3E05F}"/>
                  </a:ext>
                </a:extLst>
              </p:cNvPr>
              <p:cNvCxnSpPr>
                <a:cxnSpLocks/>
                <a:stCxn id="12" idx="1"/>
              </p:cNvCxnSpPr>
              <p:nvPr/>
            </p:nvCxnSpPr>
            <p:spPr>
              <a:xfrm flipH="1">
                <a:off x="1586297" y="3688672"/>
                <a:ext cx="5866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uadroTexto 8">
              <a:extLst>
                <a:ext uri="{FF2B5EF4-FFF2-40B4-BE49-F238E27FC236}">
                  <a16:creationId xmlns:a16="http://schemas.microsoft.com/office/drawing/2014/main" xmlns="" id="{BF08559A-50F1-4670-9AB9-BC89D3EF082F}"/>
                </a:ext>
              </a:extLst>
            </p:cNvPr>
            <p:cNvSpPr txBox="1"/>
            <p:nvPr/>
          </p:nvSpPr>
          <p:spPr>
            <a:xfrm>
              <a:off x="-3953668" y="2950007"/>
              <a:ext cx="5530789" cy="1477328"/>
            </a:xfrm>
            <a:prstGeom prst="rect">
              <a:avLst/>
            </a:prstGeom>
            <a:solidFill>
              <a:schemeClr val="bg1"/>
            </a:solidFill>
          </p:spPr>
          <p:txBody>
            <a:bodyPr wrap="square" rtlCol="0">
              <a:spAutoFit/>
            </a:bodyPr>
            <a:lstStyle/>
            <a:p>
              <a:r>
                <a:rPr lang="es-MX" dirty="0"/>
                <a:t>Alimenta al atributo </a:t>
              </a:r>
              <a:r>
                <a:rPr lang="es-MX" b="1" dirty="0">
                  <a:solidFill>
                    <a:schemeClr val="accent1">
                      <a:lumMod val="50000"/>
                    </a:schemeClr>
                  </a:solidFill>
                </a:rPr>
                <a:t>Monto</a:t>
              </a:r>
            </a:p>
            <a:p>
              <a:r>
                <a:rPr lang="es-MX" dirty="0"/>
                <a:t>Se debe registrar el importe del pago, este debe ser mayor a cero ”0”. La suma de los valores registrados en el nodo </a:t>
              </a:r>
              <a:r>
                <a:rPr lang="es-MX" b="1" dirty="0" err="1"/>
                <a:t>DoctoRelacionado</a:t>
              </a:r>
              <a:r>
                <a:rPr lang="es-MX" dirty="0"/>
                <a:t>, campo </a:t>
              </a:r>
              <a:r>
                <a:rPr lang="es-MX" b="1" dirty="0" err="1"/>
                <a:t>ImpPagado</a:t>
              </a:r>
              <a:r>
                <a:rPr lang="es-MX" dirty="0"/>
                <a:t>, debe ser menor o igual que el valor de este campo .</a:t>
              </a:r>
            </a:p>
          </p:txBody>
        </p:sp>
      </p:grpSp>
    </p:spTree>
    <p:extLst>
      <p:ext uri="{BB962C8B-B14F-4D97-AF65-F5344CB8AC3E}">
        <p14:creationId xmlns:p14="http://schemas.microsoft.com/office/powerpoint/2010/main" val="33025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19415" y="6045958"/>
            <a:ext cx="5272585" cy="81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Desde 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4697AB43-266D-4C4A-9689-A4D29E6F355F}"/>
              </a:ext>
            </a:extLst>
          </p:cNvPr>
          <p:cNvPicPr>
            <a:picLocks noChangeAspect="1"/>
          </p:cNvPicPr>
          <p:nvPr/>
        </p:nvPicPr>
        <p:blipFill>
          <a:blip r:embed="rId3"/>
          <a:stretch>
            <a:fillRect/>
          </a:stretch>
        </p:blipFill>
        <p:spPr>
          <a:xfrm>
            <a:off x="1768737" y="2084749"/>
            <a:ext cx="8770628" cy="3739001"/>
          </a:xfrm>
          <a:prstGeom prst="rect">
            <a:avLst/>
          </a:prstGeom>
        </p:spPr>
      </p:pic>
      <p:sp>
        <p:nvSpPr>
          <p:cNvPr id="10" name="Rectángulo 9">
            <a:extLst>
              <a:ext uri="{FF2B5EF4-FFF2-40B4-BE49-F238E27FC236}">
                <a16:creationId xmlns:a16="http://schemas.microsoft.com/office/drawing/2014/main" xmlns="" id="{A685DA5A-EE80-45B5-A272-E326FFC0AFFE}"/>
              </a:ext>
            </a:extLst>
          </p:cNvPr>
          <p:cNvSpPr/>
          <p:nvPr/>
        </p:nvSpPr>
        <p:spPr>
          <a:xfrm>
            <a:off x="7217546" y="2370338"/>
            <a:ext cx="470516"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xmlns="" id="{ED924597-D59E-4330-B138-9F2760DFD5BE}"/>
              </a:ext>
            </a:extLst>
          </p:cNvPr>
          <p:cNvPicPr>
            <a:picLocks noChangeAspect="1"/>
          </p:cNvPicPr>
          <p:nvPr/>
        </p:nvPicPr>
        <p:blipFill>
          <a:blip r:embed="rId4"/>
          <a:stretch>
            <a:fillRect/>
          </a:stretch>
        </p:blipFill>
        <p:spPr>
          <a:xfrm>
            <a:off x="3017309" y="1860704"/>
            <a:ext cx="6153150" cy="4457700"/>
          </a:xfrm>
          <a:prstGeom prst="rect">
            <a:avLst/>
          </a:prstGeom>
        </p:spPr>
      </p:pic>
      <p:sp>
        <p:nvSpPr>
          <p:cNvPr id="13" name="Rectángulo 12">
            <a:extLst>
              <a:ext uri="{FF2B5EF4-FFF2-40B4-BE49-F238E27FC236}">
                <a16:creationId xmlns:a16="http://schemas.microsoft.com/office/drawing/2014/main" xmlns="" id="{CEB7D8F9-F374-41FD-ADDE-F442CB3775E5}"/>
              </a:ext>
            </a:extLst>
          </p:cNvPr>
          <p:cNvSpPr/>
          <p:nvPr/>
        </p:nvSpPr>
        <p:spPr>
          <a:xfrm>
            <a:off x="5805998" y="2103800"/>
            <a:ext cx="887765" cy="559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867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Vista del XML</a:t>
            </a:r>
            <a:endParaRPr lang="es-ES_tradnl" sz="2800" dirty="0">
              <a:latin typeface="Titillium Web" charset="0"/>
              <a:ea typeface="Titillium Web" charset="0"/>
              <a:cs typeface="Titillium Web" charset="0"/>
            </a:endParaRPr>
          </a:p>
        </p:txBody>
      </p:sp>
      <p:pic>
        <p:nvPicPr>
          <p:cNvPr id="4" name="Imagen 3">
            <a:extLst>
              <a:ext uri="{FF2B5EF4-FFF2-40B4-BE49-F238E27FC236}">
                <a16:creationId xmlns:a16="http://schemas.microsoft.com/office/drawing/2014/main" xmlns="" id="{5B5938F6-298B-440D-B30C-768CDFABD6F4}"/>
              </a:ext>
            </a:extLst>
          </p:cNvPr>
          <p:cNvPicPr>
            <a:picLocks noChangeAspect="1"/>
          </p:cNvPicPr>
          <p:nvPr/>
        </p:nvPicPr>
        <p:blipFill>
          <a:blip r:embed="rId3"/>
          <a:stretch>
            <a:fillRect/>
          </a:stretch>
        </p:blipFill>
        <p:spPr>
          <a:xfrm>
            <a:off x="67738" y="2163138"/>
            <a:ext cx="12079765" cy="2770527"/>
          </a:xfrm>
          <a:prstGeom prst="rect">
            <a:avLst/>
          </a:prstGeom>
        </p:spPr>
      </p:pic>
      <p:sp>
        <p:nvSpPr>
          <p:cNvPr id="12" name="Rectángulo 11">
            <a:extLst>
              <a:ext uri="{FF2B5EF4-FFF2-40B4-BE49-F238E27FC236}">
                <a16:creationId xmlns:a16="http://schemas.microsoft.com/office/drawing/2014/main" xmlns="" id="{9AF565DC-8CD9-4567-91C4-2B6C7C75E17E}"/>
              </a:ext>
            </a:extLst>
          </p:cNvPr>
          <p:cNvSpPr/>
          <p:nvPr/>
        </p:nvSpPr>
        <p:spPr>
          <a:xfrm>
            <a:off x="497151" y="2459115"/>
            <a:ext cx="11585358" cy="1233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xmlns="" id="{A2B11161-1CEF-427A-9A0D-81088CDF12A2}"/>
              </a:ext>
            </a:extLst>
          </p:cNvPr>
          <p:cNvSpPr/>
          <p:nvPr/>
        </p:nvSpPr>
        <p:spPr>
          <a:xfrm>
            <a:off x="562145" y="3710027"/>
            <a:ext cx="11585358" cy="1233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ángulo 1"/>
          <p:cNvSpPr/>
          <p:nvPr/>
        </p:nvSpPr>
        <p:spPr>
          <a:xfrm>
            <a:off x="6919415" y="5936776"/>
            <a:ext cx="5272585" cy="92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63356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F930B1AD-3B44-4356-B0CF-F45083B8203D}"/>
              </a:ext>
            </a:extLst>
          </p:cNvPr>
          <p:cNvPicPr>
            <a:picLocks noChangeAspect="1"/>
          </p:cNvPicPr>
          <p:nvPr/>
        </p:nvPicPr>
        <p:blipFill>
          <a:blip r:embed="rId3"/>
          <a:stretch>
            <a:fillRect/>
          </a:stretch>
        </p:blipFill>
        <p:spPr>
          <a:xfrm>
            <a:off x="446380" y="2170868"/>
            <a:ext cx="4019550" cy="971550"/>
          </a:xfrm>
          <a:prstGeom prst="rect">
            <a:avLst/>
          </a:prstGeom>
        </p:spPr>
      </p:pic>
      <p:pic>
        <p:nvPicPr>
          <p:cNvPr id="3" name="Imagen 2">
            <a:extLst>
              <a:ext uri="{FF2B5EF4-FFF2-40B4-BE49-F238E27FC236}">
                <a16:creationId xmlns:a16="http://schemas.microsoft.com/office/drawing/2014/main" xmlns="" id="{96977424-7BE3-450B-A7EF-ABC9CB07D118}"/>
              </a:ext>
            </a:extLst>
          </p:cNvPr>
          <p:cNvPicPr>
            <a:picLocks noChangeAspect="1"/>
          </p:cNvPicPr>
          <p:nvPr/>
        </p:nvPicPr>
        <p:blipFill>
          <a:blip r:embed="rId4"/>
          <a:stretch>
            <a:fillRect/>
          </a:stretch>
        </p:blipFill>
        <p:spPr>
          <a:xfrm>
            <a:off x="3092728" y="2836399"/>
            <a:ext cx="5943600" cy="2419350"/>
          </a:xfrm>
          <a:prstGeom prst="rect">
            <a:avLst/>
          </a:prstGeom>
        </p:spPr>
      </p:pic>
      <p:sp>
        <p:nvSpPr>
          <p:cNvPr id="10" name="Rectángulo 9">
            <a:extLst>
              <a:ext uri="{FF2B5EF4-FFF2-40B4-BE49-F238E27FC236}">
                <a16:creationId xmlns:a16="http://schemas.microsoft.com/office/drawing/2014/main" xmlns="" id="{1D0A5A5D-E71B-406A-A8B2-2E13B6E19E5E}"/>
              </a:ext>
            </a:extLst>
          </p:cNvPr>
          <p:cNvSpPr/>
          <p:nvPr/>
        </p:nvSpPr>
        <p:spPr>
          <a:xfrm>
            <a:off x="3160451" y="3190952"/>
            <a:ext cx="452761"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p:cNvSpPr/>
          <p:nvPr/>
        </p:nvSpPr>
        <p:spPr>
          <a:xfrm>
            <a:off x="6892119" y="5950424"/>
            <a:ext cx="5299881" cy="9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83415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05767" y="5813946"/>
            <a:ext cx="5286233" cy="104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pic>
        <p:nvPicPr>
          <p:cNvPr id="4" name="Imagen 3">
            <a:extLst>
              <a:ext uri="{FF2B5EF4-FFF2-40B4-BE49-F238E27FC236}">
                <a16:creationId xmlns:a16="http://schemas.microsoft.com/office/drawing/2014/main" xmlns="" id="{62938145-B24D-47A1-BFF3-8E8389652891}"/>
              </a:ext>
            </a:extLst>
          </p:cNvPr>
          <p:cNvPicPr>
            <a:picLocks noChangeAspect="1"/>
          </p:cNvPicPr>
          <p:nvPr/>
        </p:nvPicPr>
        <p:blipFill>
          <a:blip r:embed="rId4"/>
          <a:stretch>
            <a:fillRect/>
          </a:stretch>
        </p:blipFill>
        <p:spPr>
          <a:xfrm>
            <a:off x="3595240" y="1937591"/>
            <a:ext cx="5024762" cy="4406098"/>
          </a:xfrm>
          <a:prstGeom prst="rect">
            <a:avLst/>
          </a:prstGeom>
        </p:spPr>
      </p:pic>
    </p:spTree>
    <p:extLst>
      <p:ext uri="{BB962C8B-B14F-4D97-AF65-F5344CB8AC3E}">
        <p14:creationId xmlns:p14="http://schemas.microsoft.com/office/powerpoint/2010/main" val="3823683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946710" y="5773003"/>
            <a:ext cx="5245290" cy="1084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0943BDEC-D3F8-42CA-B7E0-744CC344B298}"/>
              </a:ext>
            </a:extLst>
          </p:cNvPr>
          <p:cNvPicPr>
            <a:picLocks noChangeAspect="1"/>
          </p:cNvPicPr>
          <p:nvPr/>
        </p:nvPicPr>
        <p:blipFill>
          <a:blip r:embed="rId3"/>
          <a:stretch>
            <a:fillRect/>
          </a:stretch>
        </p:blipFill>
        <p:spPr>
          <a:xfrm>
            <a:off x="2577714" y="2084750"/>
            <a:ext cx="6865077" cy="3290611"/>
          </a:xfrm>
          <a:prstGeom prst="rect">
            <a:avLst/>
          </a:prstGeom>
        </p:spPr>
      </p:pic>
      <p:pic>
        <p:nvPicPr>
          <p:cNvPr id="3" name="Imagen 2">
            <a:extLst>
              <a:ext uri="{FF2B5EF4-FFF2-40B4-BE49-F238E27FC236}">
                <a16:creationId xmlns:a16="http://schemas.microsoft.com/office/drawing/2014/main" xmlns="" id="{04404C13-36C2-4936-B27D-CD72734BDF01}"/>
              </a:ext>
            </a:extLst>
          </p:cNvPr>
          <p:cNvPicPr>
            <a:picLocks noChangeAspect="1"/>
          </p:cNvPicPr>
          <p:nvPr/>
        </p:nvPicPr>
        <p:blipFill>
          <a:blip r:embed="rId4"/>
          <a:stretch>
            <a:fillRect/>
          </a:stretch>
        </p:blipFill>
        <p:spPr>
          <a:xfrm>
            <a:off x="2577714" y="3082354"/>
            <a:ext cx="6821912" cy="1489645"/>
          </a:xfrm>
          <a:prstGeom prst="rect">
            <a:avLst/>
          </a:prstGeom>
        </p:spPr>
      </p:pic>
      <p:sp>
        <p:nvSpPr>
          <p:cNvPr id="9" name="Rectángulo 8">
            <a:extLst>
              <a:ext uri="{FF2B5EF4-FFF2-40B4-BE49-F238E27FC236}">
                <a16:creationId xmlns:a16="http://schemas.microsoft.com/office/drawing/2014/main" xmlns="" id="{6E079E0D-F9CF-4809-8E05-0C0686953E7D}"/>
              </a:ext>
            </a:extLst>
          </p:cNvPr>
          <p:cNvSpPr/>
          <p:nvPr/>
        </p:nvSpPr>
        <p:spPr>
          <a:xfrm>
            <a:off x="4465469" y="3510047"/>
            <a:ext cx="4465467"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61827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4" name="Imagen 3">
            <a:extLst>
              <a:ext uri="{FF2B5EF4-FFF2-40B4-BE49-F238E27FC236}">
                <a16:creationId xmlns:a16="http://schemas.microsoft.com/office/drawing/2014/main" xmlns="" id="{4F8BBE69-21B5-4390-9778-60B456EBEE15}"/>
              </a:ext>
            </a:extLst>
          </p:cNvPr>
          <p:cNvPicPr>
            <a:picLocks noChangeAspect="1"/>
          </p:cNvPicPr>
          <p:nvPr/>
        </p:nvPicPr>
        <p:blipFill>
          <a:blip r:embed="rId3"/>
          <a:stretch>
            <a:fillRect/>
          </a:stretch>
        </p:blipFill>
        <p:spPr>
          <a:xfrm>
            <a:off x="2081444" y="1937591"/>
            <a:ext cx="7710626" cy="3681127"/>
          </a:xfrm>
          <a:prstGeom prst="rect">
            <a:avLst/>
          </a:prstGeom>
        </p:spPr>
      </p:pic>
      <p:pic>
        <p:nvPicPr>
          <p:cNvPr id="6" name="Imagen 5">
            <a:extLst>
              <a:ext uri="{FF2B5EF4-FFF2-40B4-BE49-F238E27FC236}">
                <a16:creationId xmlns:a16="http://schemas.microsoft.com/office/drawing/2014/main" xmlns="" id="{6BDD19BF-E4F2-49B7-BD9C-8911737EDC33}"/>
              </a:ext>
            </a:extLst>
          </p:cNvPr>
          <p:cNvPicPr>
            <a:picLocks noChangeAspect="1"/>
          </p:cNvPicPr>
          <p:nvPr/>
        </p:nvPicPr>
        <p:blipFill>
          <a:blip r:embed="rId4"/>
          <a:stretch>
            <a:fillRect/>
          </a:stretch>
        </p:blipFill>
        <p:spPr>
          <a:xfrm>
            <a:off x="2081444" y="1937591"/>
            <a:ext cx="7630727" cy="3752995"/>
          </a:xfrm>
          <a:prstGeom prst="rect">
            <a:avLst/>
          </a:prstGeom>
        </p:spPr>
      </p:pic>
      <p:sp>
        <p:nvSpPr>
          <p:cNvPr id="10" name="Rectángulo 9">
            <a:extLst>
              <a:ext uri="{FF2B5EF4-FFF2-40B4-BE49-F238E27FC236}">
                <a16:creationId xmlns:a16="http://schemas.microsoft.com/office/drawing/2014/main" xmlns="" id="{EECA2409-AE51-4620-8058-98F0F3030459}"/>
              </a:ext>
            </a:extLst>
          </p:cNvPr>
          <p:cNvSpPr/>
          <p:nvPr/>
        </p:nvSpPr>
        <p:spPr>
          <a:xfrm>
            <a:off x="6551720" y="4976373"/>
            <a:ext cx="3160451"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Imagen 12">
            <a:extLst>
              <a:ext uri="{FF2B5EF4-FFF2-40B4-BE49-F238E27FC236}">
                <a16:creationId xmlns:a16="http://schemas.microsoft.com/office/drawing/2014/main" xmlns="" id="{605A75E4-1123-4E86-9181-69E3D21B1D8B}"/>
              </a:ext>
            </a:extLst>
          </p:cNvPr>
          <p:cNvPicPr>
            <a:picLocks noChangeAspect="1"/>
          </p:cNvPicPr>
          <p:nvPr/>
        </p:nvPicPr>
        <p:blipFill>
          <a:blip r:embed="rId5"/>
          <a:stretch>
            <a:fillRect/>
          </a:stretch>
        </p:blipFill>
        <p:spPr>
          <a:xfrm>
            <a:off x="2267782" y="2037675"/>
            <a:ext cx="7258050" cy="3552825"/>
          </a:xfrm>
          <a:prstGeom prst="rect">
            <a:avLst/>
          </a:prstGeom>
        </p:spPr>
      </p:pic>
      <p:sp>
        <p:nvSpPr>
          <p:cNvPr id="2" name="Rectángulo 1"/>
          <p:cNvSpPr/>
          <p:nvPr/>
        </p:nvSpPr>
        <p:spPr>
          <a:xfrm>
            <a:off x="6933063" y="5991367"/>
            <a:ext cx="5258937" cy="86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8302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92119" y="5865543"/>
            <a:ext cx="5299881" cy="992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3" name="Imagen 2">
            <a:extLst>
              <a:ext uri="{FF2B5EF4-FFF2-40B4-BE49-F238E27FC236}">
                <a16:creationId xmlns:a16="http://schemas.microsoft.com/office/drawing/2014/main" xmlns="" id="{2CA3283A-9582-4F7D-970C-5F4988E014E3}"/>
              </a:ext>
            </a:extLst>
          </p:cNvPr>
          <p:cNvPicPr>
            <a:picLocks noChangeAspect="1"/>
          </p:cNvPicPr>
          <p:nvPr/>
        </p:nvPicPr>
        <p:blipFill>
          <a:blip r:embed="rId3"/>
          <a:stretch>
            <a:fillRect/>
          </a:stretch>
        </p:blipFill>
        <p:spPr>
          <a:xfrm>
            <a:off x="1597101" y="1901256"/>
            <a:ext cx="8289588" cy="2332568"/>
          </a:xfrm>
          <a:prstGeom prst="rect">
            <a:avLst/>
          </a:prstGeom>
        </p:spPr>
      </p:pic>
      <p:sp>
        <p:nvSpPr>
          <p:cNvPr id="14" name="Rectángulo 13">
            <a:extLst>
              <a:ext uri="{FF2B5EF4-FFF2-40B4-BE49-F238E27FC236}">
                <a16:creationId xmlns:a16="http://schemas.microsoft.com/office/drawing/2014/main" xmlns="" id="{9D26FCB9-BD46-4B04-B60E-38E6FD143FCA}"/>
              </a:ext>
            </a:extLst>
          </p:cNvPr>
          <p:cNvSpPr/>
          <p:nvPr/>
        </p:nvSpPr>
        <p:spPr>
          <a:xfrm>
            <a:off x="712257" y="5865543"/>
            <a:ext cx="8497839" cy="369332"/>
          </a:xfrm>
          <a:prstGeom prst="rect">
            <a:avLst/>
          </a:prstGeom>
        </p:spPr>
        <p:txBody>
          <a:bodyPr wrap="none">
            <a:spAutoFit/>
          </a:bodyPr>
          <a:lstStyle/>
          <a:p>
            <a:r>
              <a:rPr lang="es-MX" dirty="0">
                <a:latin typeface="Titillium Web" charset="0"/>
                <a:ea typeface="Titillium Web" charset="0"/>
                <a:cs typeface="Titillium Web" charset="0"/>
              </a:rPr>
              <a:t>Estos atributos se generarán por cada factura asociada en el nodo </a:t>
            </a:r>
            <a:r>
              <a:rPr lang="es-MX" dirty="0" err="1">
                <a:latin typeface="Titillium Web" charset="0"/>
                <a:ea typeface="Titillium Web" charset="0"/>
                <a:cs typeface="Titillium Web" charset="0"/>
              </a:rPr>
              <a:t>doctosrelacionados</a:t>
            </a:r>
            <a:endParaRPr lang="es-ES_tradnl" dirty="0">
              <a:latin typeface="Titillium Web" charset="0"/>
              <a:ea typeface="Titillium Web" charset="0"/>
              <a:cs typeface="Titillium Web" charset="0"/>
            </a:endParaRPr>
          </a:p>
        </p:txBody>
      </p:sp>
      <p:grpSp>
        <p:nvGrpSpPr>
          <p:cNvPr id="6" name="Grupo 5">
            <a:extLst>
              <a:ext uri="{FF2B5EF4-FFF2-40B4-BE49-F238E27FC236}">
                <a16:creationId xmlns:a16="http://schemas.microsoft.com/office/drawing/2014/main" xmlns="" id="{7BF17130-7124-45EF-B2EB-625F008E2580}"/>
              </a:ext>
            </a:extLst>
          </p:cNvPr>
          <p:cNvGrpSpPr/>
          <p:nvPr/>
        </p:nvGrpSpPr>
        <p:grpSpPr>
          <a:xfrm>
            <a:off x="1936148" y="3549803"/>
            <a:ext cx="3930499" cy="1261577"/>
            <a:chOff x="1936148" y="3549803"/>
            <a:chExt cx="3930499" cy="1261577"/>
          </a:xfrm>
        </p:grpSpPr>
        <p:pic>
          <p:nvPicPr>
            <p:cNvPr id="13" name="Imagen 12">
              <a:extLst>
                <a:ext uri="{FF2B5EF4-FFF2-40B4-BE49-F238E27FC236}">
                  <a16:creationId xmlns:a16="http://schemas.microsoft.com/office/drawing/2014/main" xmlns="" id="{5789C155-4247-4B48-AD9E-7D38F16BF465}"/>
                </a:ext>
              </a:extLst>
            </p:cNvPr>
            <p:cNvPicPr>
              <a:picLocks noChangeAspect="1"/>
            </p:cNvPicPr>
            <p:nvPr/>
          </p:nvPicPr>
          <p:blipFill rotWithShape="1">
            <a:blip r:embed="rId4"/>
            <a:srcRect l="29295" r="40024"/>
            <a:stretch/>
          </p:blipFill>
          <p:spPr>
            <a:xfrm>
              <a:off x="1936148" y="4439905"/>
              <a:ext cx="3603279" cy="371475"/>
            </a:xfrm>
            <a:prstGeom prst="rect">
              <a:avLst/>
            </a:prstGeom>
          </p:spPr>
        </p:pic>
        <p:grpSp>
          <p:nvGrpSpPr>
            <p:cNvPr id="15" name="Grupo 14">
              <a:extLst>
                <a:ext uri="{FF2B5EF4-FFF2-40B4-BE49-F238E27FC236}">
                  <a16:creationId xmlns:a16="http://schemas.microsoft.com/office/drawing/2014/main" xmlns="" id="{C4775500-3EAD-4AE0-8631-C044E1DD0E84}"/>
                </a:ext>
              </a:extLst>
            </p:cNvPr>
            <p:cNvGrpSpPr/>
            <p:nvPr/>
          </p:nvGrpSpPr>
          <p:grpSpPr>
            <a:xfrm>
              <a:off x="4246075" y="3549803"/>
              <a:ext cx="1620572" cy="836605"/>
              <a:chOff x="181543" y="4905352"/>
              <a:chExt cx="1620572" cy="836605"/>
            </a:xfrm>
          </p:grpSpPr>
          <p:sp>
            <p:nvSpPr>
              <p:cNvPr id="16" name="Rectángulo 15">
                <a:extLst>
                  <a:ext uri="{FF2B5EF4-FFF2-40B4-BE49-F238E27FC236}">
                    <a16:creationId xmlns:a16="http://schemas.microsoft.com/office/drawing/2014/main" xmlns="" id="{99C7F6D1-11AA-4604-9330-21E4BC834DBC}"/>
                  </a:ext>
                </a:extLst>
              </p:cNvPr>
              <p:cNvSpPr/>
              <p:nvPr/>
            </p:nvSpPr>
            <p:spPr>
              <a:xfrm>
                <a:off x="896645" y="4905352"/>
                <a:ext cx="905470"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7" name="Conector recto de flecha 16">
                <a:extLst>
                  <a:ext uri="{FF2B5EF4-FFF2-40B4-BE49-F238E27FC236}">
                    <a16:creationId xmlns:a16="http://schemas.microsoft.com/office/drawing/2014/main" xmlns="" id="{6AE3325D-1D98-468D-BEC4-FEEF2963740B}"/>
                  </a:ext>
                </a:extLst>
              </p:cNvPr>
              <p:cNvCxnSpPr>
                <a:cxnSpLocks/>
                <a:stCxn id="16" idx="2"/>
              </p:cNvCxnSpPr>
              <p:nvPr/>
            </p:nvCxnSpPr>
            <p:spPr>
              <a:xfrm flipH="1">
                <a:off x="181543" y="5345368"/>
                <a:ext cx="1167837" cy="3965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upo 6">
            <a:extLst>
              <a:ext uri="{FF2B5EF4-FFF2-40B4-BE49-F238E27FC236}">
                <a16:creationId xmlns:a16="http://schemas.microsoft.com/office/drawing/2014/main" xmlns="" id="{5A8A6E56-220F-4D17-8E03-CB585DF4D169}"/>
              </a:ext>
            </a:extLst>
          </p:cNvPr>
          <p:cNvGrpSpPr/>
          <p:nvPr/>
        </p:nvGrpSpPr>
        <p:grpSpPr>
          <a:xfrm>
            <a:off x="4155146" y="3539733"/>
            <a:ext cx="4647982" cy="1696619"/>
            <a:chOff x="4155146" y="3539733"/>
            <a:chExt cx="4647982" cy="1696619"/>
          </a:xfrm>
        </p:grpSpPr>
        <p:pic>
          <p:nvPicPr>
            <p:cNvPr id="9" name="Imagen 8">
              <a:extLst>
                <a:ext uri="{FF2B5EF4-FFF2-40B4-BE49-F238E27FC236}">
                  <a16:creationId xmlns:a16="http://schemas.microsoft.com/office/drawing/2014/main" xmlns="" id="{E03D85E8-6F0A-4E98-B84D-6E959B63C80C}"/>
                </a:ext>
              </a:extLst>
            </p:cNvPr>
            <p:cNvPicPr>
              <a:picLocks noChangeAspect="1"/>
            </p:cNvPicPr>
            <p:nvPr/>
          </p:nvPicPr>
          <p:blipFill rotWithShape="1">
            <a:blip r:embed="rId4"/>
            <a:srcRect r="71745"/>
            <a:stretch/>
          </p:blipFill>
          <p:spPr>
            <a:xfrm>
              <a:off x="4155146" y="4864877"/>
              <a:ext cx="3318353" cy="371475"/>
            </a:xfrm>
            <a:prstGeom prst="rect">
              <a:avLst/>
            </a:prstGeom>
          </p:spPr>
        </p:pic>
        <p:grpSp>
          <p:nvGrpSpPr>
            <p:cNvPr id="18" name="Grupo 17">
              <a:extLst>
                <a:ext uri="{FF2B5EF4-FFF2-40B4-BE49-F238E27FC236}">
                  <a16:creationId xmlns:a16="http://schemas.microsoft.com/office/drawing/2014/main" xmlns="" id="{E8611187-DDCF-4AAC-8A64-CA1E2082C3AF}"/>
                </a:ext>
              </a:extLst>
            </p:cNvPr>
            <p:cNvGrpSpPr/>
            <p:nvPr/>
          </p:nvGrpSpPr>
          <p:grpSpPr>
            <a:xfrm>
              <a:off x="6581749" y="3539733"/>
              <a:ext cx="2221379" cy="1368124"/>
              <a:chOff x="-419264" y="4905352"/>
              <a:chExt cx="2221379" cy="1368124"/>
            </a:xfrm>
          </p:grpSpPr>
          <p:sp>
            <p:nvSpPr>
              <p:cNvPr id="19" name="Rectángulo 18">
                <a:extLst>
                  <a:ext uri="{FF2B5EF4-FFF2-40B4-BE49-F238E27FC236}">
                    <a16:creationId xmlns:a16="http://schemas.microsoft.com/office/drawing/2014/main" xmlns="" id="{C4966D67-BD79-4567-89CF-FBBFB848D466}"/>
                  </a:ext>
                </a:extLst>
              </p:cNvPr>
              <p:cNvSpPr/>
              <p:nvPr/>
            </p:nvSpPr>
            <p:spPr>
              <a:xfrm>
                <a:off x="896645" y="4905352"/>
                <a:ext cx="905470"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0" name="Conector recto de flecha 19">
                <a:extLst>
                  <a:ext uri="{FF2B5EF4-FFF2-40B4-BE49-F238E27FC236}">
                    <a16:creationId xmlns:a16="http://schemas.microsoft.com/office/drawing/2014/main" xmlns="" id="{34F0C415-6DF4-4461-A7F3-0D6C738FF2E5}"/>
                  </a:ext>
                </a:extLst>
              </p:cNvPr>
              <p:cNvCxnSpPr>
                <a:cxnSpLocks/>
                <a:stCxn id="19" idx="2"/>
              </p:cNvCxnSpPr>
              <p:nvPr/>
            </p:nvCxnSpPr>
            <p:spPr>
              <a:xfrm flipH="1">
                <a:off x="-419264" y="5345368"/>
                <a:ext cx="1768644" cy="928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Grupo 9">
            <a:extLst>
              <a:ext uri="{FF2B5EF4-FFF2-40B4-BE49-F238E27FC236}">
                <a16:creationId xmlns:a16="http://schemas.microsoft.com/office/drawing/2014/main" xmlns="" id="{D63101C6-5757-475C-B301-618135E2A27D}"/>
              </a:ext>
            </a:extLst>
          </p:cNvPr>
          <p:cNvGrpSpPr/>
          <p:nvPr/>
        </p:nvGrpSpPr>
        <p:grpSpPr>
          <a:xfrm>
            <a:off x="7040123" y="3549803"/>
            <a:ext cx="4559346" cy="2054019"/>
            <a:chOff x="7040123" y="3549803"/>
            <a:chExt cx="4559346" cy="2054019"/>
          </a:xfrm>
        </p:grpSpPr>
        <p:pic>
          <p:nvPicPr>
            <p:cNvPr id="12" name="Imagen 11">
              <a:extLst>
                <a:ext uri="{FF2B5EF4-FFF2-40B4-BE49-F238E27FC236}">
                  <a16:creationId xmlns:a16="http://schemas.microsoft.com/office/drawing/2014/main" xmlns="" id="{28DA6B4A-51C3-4FC3-9A8A-C95784C69CF9}"/>
                </a:ext>
              </a:extLst>
            </p:cNvPr>
            <p:cNvPicPr>
              <a:picLocks noChangeAspect="1"/>
            </p:cNvPicPr>
            <p:nvPr/>
          </p:nvPicPr>
          <p:blipFill rotWithShape="1">
            <a:blip r:embed="rId4"/>
            <a:srcRect l="61178"/>
            <a:stretch/>
          </p:blipFill>
          <p:spPr>
            <a:xfrm>
              <a:off x="7040123" y="5232347"/>
              <a:ext cx="4559346" cy="371475"/>
            </a:xfrm>
            <a:prstGeom prst="rect">
              <a:avLst/>
            </a:prstGeom>
          </p:spPr>
        </p:pic>
        <p:grpSp>
          <p:nvGrpSpPr>
            <p:cNvPr id="22" name="Grupo 21">
              <a:extLst>
                <a:ext uri="{FF2B5EF4-FFF2-40B4-BE49-F238E27FC236}">
                  <a16:creationId xmlns:a16="http://schemas.microsoft.com/office/drawing/2014/main" xmlns="" id="{5EF2BAB0-0455-42B4-9AC9-8DE7108A701B}"/>
                </a:ext>
              </a:extLst>
            </p:cNvPr>
            <p:cNvGrpSpPr/>
            <p:nvPr/>
          </p:nvGrpSpPr>
          <p:grpSpPr>
            <a:xfrm>
              <a:off x="8886035" y="3549803"/>
              <a:ext cx="905470" cy="1764796"/>
              <a:chOff x="896645" y="4905352"/>
              <a:chExt cx="905470" cy="1764796"/>
            </a:xfrm>
          </p:grpSpPr>
          <p:sp>
            <p:nvSpPr>
              <p:cNvPr id="23" name="Rectángulo 22">
                <a:extLst>
                  <a:ext uri="{FF2B5EF4-FFF2-40B4-BE49-F238E27FC236}">
                    <a16:creationId xmlns:a16="http://schemas.microsoft.com/office/drawing/2014/main" xmlns="" id="{70A6D451-0D41-4BA8-B3BF-4B4A6FEBED5A}"/>
                  </a:ext>
                </a:extLst>
              </p:cNvPr>
              <p:cNvSpPr/>
              <p:nvPr/>
            </p:nvSpPr>
            <p:spPr>
              <a:xfrm>
                <a:off x="896645" y="4905352"/>
                <a:ext cx="905470"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4" name="Conector recto de flecha 23">
                <a:extLst>
                  <a:ext uri="{FF2B5EF4-FFF2-40B4-BE49-F238E27FC236}">
                    <a16:creationId xmlns:a16="http://schemas.microsoft.com/office/drawing/2014/main" xmlns="" id="{2FD03E63-0C0E-42CD-9D1C-FDE4552F15B4}"/>
                  </a:ext>
                </a:extLst>
              </p:cNvPr>
              <p:cNvCxnSpPr>
                <a:cxnSpLocks/>
                <a:stCxn id="23" idx="2"/>
              </p:cNvCxnSpPr>
              <p:nvPr/>
            </p:nvCxnSpPr>
            <p:spPr>
              <a:xfrm>
                <a:off x="1349380" y="5345368"/>
                <a:ext cx="247516" cy="1324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76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19415" y="6008417"/>
            <a:ext cx="5272585" cy="849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BD73B9C6-9D44-42E3-9064-5D73BD911790}"/>
              </a:ext>
            </a:extLst>
          </p:cNvPr>
          <p:cNvPicPr>
            <a:picLocks noChangeAspect="1"/>
          </p:cNvPicPr>
          <p:nvPr/>
        </p:nvPicPr>
        <p:blipFill>
          <a:blip r:embed="rId3"/>
          <a:stretch>
            <a:fillRect/>
          </a:stretch>
        </p:blipFill>
        <p:spPr>
          <a:xfrm>
            <a:off x="896644" y="2084750"/>
            <a:ext cx="5272873" cy="4615743"/>
          </a:xfrm>
          <a:prstGeom prst="rect">
            <a:avLst/>
          </a:prstGeom>
        </p:spPr>
      </p:pic>
      <p:grpSp>
        <p:nvGrpSpPr>
          <p:cNvPr id="10" name="Grupo 9">
            <a:extLst>
              <a:ext uri="{FF2B5EF4-FFF2-40B4-BE49-F238E27FC236}">
                <a16:creationId xmlns:a16="http://schemas.microsoft.com/office/drawing/2014/main" xmlns="" id="{ACA6CC45-06F7-43F9-A851-A85EBF804BBE}"/>
              </a:ext>
            </a:extLst>
          </p:cNvPr>
          <p:cNvGrpSpPr/>
          <p:nvPr/>
        </p:nvGrpSpPr>
        <p:grpSpPr>
          <a:xfrm>
            <a:off x="896644" y="4545367"/>
            <a:ext cx="5814874" cy="800001"/>
            <a:chOff x="896644" y="4545367"/>
            <a:chExt cx="5814874" cy="800001"/>
          </a:xfrm>
        </p:grpSpPr>
        <p:sp>
          <p:nvSpPr>
            <p:cNvPr id="7" name="Rectángulo 6">
              <a:extLst>
                <a:ext uri="{FF2B5EF4-FFF2-40B4-BE49-F238E27FC236}">
                  <a16:creationId xmlns:a16="http://schemas.microsoft.com/office/drawing/2014/main" xmlns="" id="{389D5747-12FE-4FE1-B5D6-E9DD12915E8C}"/>
                </a:ext>
              </a:extLst>
            </p:cNvPr>
            <p:cNvSpPr/>
            <p:nvPr/>
          </p:nvSpPr>
          <p:spPr>
            <a:xfrm>
              <a:off x="896644" y="4905352"/>
              <a:ext cx="4572001" cy="440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9" name="Conector recto de flecha 8">
              <a:extLst>
                <a:ext uri="{FF2B5EF4-FFF2-40B4-BE49-F238E27FC236}">
                  <a16:creationId xmlns:a16="http://schemas.microsoft.com/office/drawing/2014/main" xmlns="" id="{528EAEC0-5546-40DD-AC66-AE5DD56487B1}"/>
                </a:ext>
              </a:extLst>
            </p:cNvPr>
            <p:cNvCxnSpPr>
              <a:cxnSpLocks/>
              <a:stCxn id="7" idx="3"/>
            </p:cNvCxnSpPr>
            <p:nvPr/>
          </p:nvCxnSpPr>
          <p:spPr>
            <a:xfrm flipV="1">
              <a:off x="5468645" y="4545367"/>
              <a:ext cx="1242873" cy="5799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ángulo 11">
            <a:extLst>
              <a:ext uri="{FF2B5EF4-FFF2-40B4-BE49-F238E27FC236}">
                <a16:creationId xmlns:a16="http://schemas.microsoft.com/office/drawing/2014/main" xmlns="" id="{FD2A5CF9-5FF8-4E1B-8863-A66C6DB8209E}"/>
              </a:ext>
            </a:extLst>
          </p:cNvPr>
          <p:cNvSpPr/>
          <p:nvPr/>
        </p:nvSpPr>
        <p:spPr>
          <a:xfrm>
            <a:off x="6710038" y="1761100"/>
            <a:ext cx="5400583" cy="4247317"/>
          </a:xfrm>
          <a:prstGeom prst="rect">
            <a:avLst/>
          </a:prstGeom>
        </p:spPr>
        <p:txBody>
          <a:bodyPr wrap="square">
            <a:spAutoFit/>
          </a:bodyPr>
          <a:lstStyle/>
          <a:p>
            <a:r>
              <a:rPr lang="es-MX" dirty="0">
                <a:latin typeface="Titillium Web" charset="0"/>
                <a:ea typeface="Titillium Web" charset="0"/>
                <a:cs typeface="Titillium Web" charset="0"/>
              </a:rPr>
              <a:t>Estos atributos se generarán por cada factura asociada en el nodo </a:t>
            </a:r>
            <a:r>
              <a:rPr lang="es-MX" dirty="0" err="1">
                <a:latin typeface="Titillium Web" charset="0"/>
                <a:ea typeface="Titillium Web" charset="0"/>
                <a:cs typeface="Titillium Web" charset="0"/>
              </a:rPr>
              <a:t>doctosrelacionados</a:t>
            </a:r>
            <a:r>
              <a:rPr lang="es-MX" dirty="0">
                <a:latin typeface="Titillium Web" charset="0"/>
                <a:ea typeface="Titillium Web" charset="0"/>
                <a:cs typeface="Titillium Web" charset="0"/>
              </a:rPr>
              <a:t>.</a:t>
            </a:r>
          </a:p>
          <a:p>
            <a:endParaRPr lang="es-MX" dirty="0">
              <a:latin typeface="Titillium Web" charset="0"/>
              <a:ea typeface="Titillium Web" charset="0"/>
              <a:cs typeface="Titillium Web" charset="0"/>
            </a:endParaRPr>
          </a:p>
          <a:p>
            <a:r>
              <a:rPr lang="es-MX" dirty="0">
                <a:latin typeface="Titillium Web" charset="0"/>
                <a:ea typeface="Titillium Web" charset="0"/>
                <a:cs typeface="Titillium Web" charset="0"/>
              </a:rPr>
              <a:t>Por cada documento se genera un nodo con la siguiente información de las facturas relacionadas:</a:t>
            </a:r>
          </a:p>
          <a:p>
            <a:endParaRPr lang="es-MX" dirty="0">
              <a:latin typeface="Titillium Web" charset="0"/>
              <a:ea typeface="Titillium Web" charset="0"/>
              <a:cs typeface="Titillium Web" charset="0"/>
            </a:endParaRPr>
          </a:p>
          <a:p>
            <a:r>
              <a:rPr lang="es-MX" dirty="0">
                <a:latin typeface="Titillium Web" charset="0"/>
                <a:ea typeface="Titillium Web" charset="0"/>
                <a:cs typeface="Titillium Web" charset="0"/>
              </a:rPr>
              <a:t>UUID</a:t>
            </a:r>
          </a:p>
          <a:p>
            <a:r>
              <a:rPr lang="es-MX" dirty="0">
                <a:latin typeface="Titillium Web" charset="0"/>
                <a:ea typeface="Titillium Web" charset="0"/>
                <a:cs typeface="Titillium Web" charset="0"/>
              </a:rPr>
              <a:t>Folio y serie (opcionales)</a:t>
            </a:r>
          </a:p>
          <a:p>
            <a:r>
              <a:rPr lang="es-MX" dirty="0">
                <a:latin typeface="Titillium Web" charset="0"/>
                <a:ea typeface="Titillium Web" charset="0"/>
                <a:cs typeface="Titillium Web" charset="0"/>
              </a:rPr>
              <a:t>Saldo anterior</a:t>
            </a:r>
          </a:p>
          <a:p>
            <a:r>
              <a:rPr lang="es-MX" dirty="0">
                <a:latin typeface="Titillium Web" charset="0"/>
                <a:ea typeface="Titillium Web" charset="0"/>
                <a:cs typeface="Titillium Web" charset="0"/>
              </a:rPr>
              <a:t>Importe pagado</a:t>
            </a:r>
          </a:p>
          <a:p>
            <a:r>
              <a:rPr lang="es-MX" dirty="0">
                <a:latin typeface="Titillium Web" charset="0"/>
                <a:ea typeface="Titillium Web" charset="0"/>
                <a:cs typeface="Titillium Web" charset="0"/>
              </a:rPr>
              <a:t>Saldo insoluto</a:t>
            </a:r>
          </a:p>
          <a:p>
            <a:r>
              <a:rPr lang="es-MX" dirty="0">
                <a:latin typeface="Titillium Web" charset="0"/>
                <a:ea typeface="Titillium Web" charset="0"/>
                <a:cs typeface="Titillium Web" charset="0"/>
              </a:rPr>
              <a:t>Número de parcialidad (se calcula en automático)</a:t>
            </a:r>
          </a:p>
          <a:p>
            <a:r>
              <a:rPr lang="es-MX" dirty="0">
                <a:latin typeface="Titillium Web" charset="0"/>
                <a:ea typeface="Titillium Web" charset="0"/>
                <a:cs typeface="Titillium Web" charset="0"/>
              </a:rPr>
              <a:t>Método de pago</a:t>
            </a:r>
          </a:p>
          <a:p>
            <a:r>
              <a:rPr lang="es-MX" dirty="0">
                <a:latin typeface="Titillium Web" charset="0"/>
                <a:ea typeface="Titillium Web" charset="0"/>
                <a:cs typeface="Titillium Web" charset="0"/>
              </a:rPr>
              <a:t>Moneda</a:t>
            </a:r>
          </a:p>
          <a:p>
            <a:r>
              <a:rPr lang="es-MX" dirty="0">
                <a:latin typeface="Titillium Web" charset="0"/>
                <a:ea typeface="Titillium Web" charset="0"/>
                <a:cs typeface="Titillium Web" charset="0"/>
              </a:rPr>
              <a:t>Tipo de cambio (condicionado y es un factor)</a:t>
            </a:r>
          </a:p>
        </p:txBody>
      </p:sp>
    </p:spTree>
    <p:extLst>
      <p:ext uri="{BB962C8B-B14F-4D97-AF65-F5344CB8AC3E}">
        <p14:creationId xmlns:p14="http://schemas.microsoft.com/office/powerpoint/2010/main" val="12202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_tradnl" b="1" dirty="0">
                <a:solidFill>
                  <a:schemeClr val="bg1"/>
                </a:solidFill>
                <a:latin typeface="Titillium Web" charset="0"/>
                <a:ea typeface="Titillium Web" charset="0"/>
                <a:cs typeface="Titillium Web" charset="0"/>
              </a:rPr>
              <a:t>Complemento Recepción de Pagos</a:t>
            </a:r>
          </a:p>
        </p:txBody>
      </p:sp>
    </p:spTree>
    <p:extLst>
      <p:ext uri="{BB962C8B-B14F-4D97-AF65-F5344CB8AC3E}">
        <p14:creationId xmlns:p14="http://schemas.microsoft.com/office/powerpoint/2010/main" val="995708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14371"/>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Fuera del documento</a:t>
            </a:r>
            <a:endParaRPr lang="es-ES_tradnl" sz="2800" dirty="0">
              <a:latin typeface="Titillium Web" charset="0"/>
              <a:ea typeface="Titillium Web" charset="0"/>
              <a:cs typeface="Titillium Web" charset="0"/>
            </a:endParaRPr>
          </a:p>
        </p:txBody>
      </p:sp>
      <p:pic>
        <p:nvPicPr>
          <p:cNvPr id="3" name="Imagen 2">
            <a:extLst>
              <a:ext uri="{FF2B5EF4-FFF2-40B4-BE49-F238E27FC236}">
                <a16:creationId xmlns:a16="http://schemas.microsoft.com/office/drawing/2014/main" xmlns="" id="{8A1E033A-985C-400C-A683-A3BCC1C590E8}"/>
              </a:ext>
            </a:extLst>
          </p:cNvPr>
          <p:cNvPicPr>
            <a:picLocks noChangeAspect="1"/>
          </p:cNvPicPr>
          <p:nvPr/>
        </p:nvPicPr>
        <p:blipFill>
          <a:blip r:embed="rId3"/>
          <a:stretch>
            <a:fillRect/>
          </a:stretch>
        </p:blipFill>
        <p:spPr>
          <a:xfrm>
            <a:off x="1810352" y="2084750"/>
            <a:ext cx="7271505" cy="3848977"/>
          </a:xfrm>
          <a:prstGeom prst="rect">
            <a:avLst/>
          </a:prstGeom>
        </p:spPr>
      </p:pic>
      <p:sp>
        <p:nvSpPr>
          <p:cNvPr id="7" name="Rectángulo 6">
            <a:extLst>
              <a:ext uri="{FF2B5EF4-FFF2-40B4-BE49-F238E27FC236}">
                <a16:creationId xmlns:a16="http://schemas.microsoft.com/office/drawing/2014/main" xmlns="" id="{389D5747-12FE-4FE1-B5D6-E9DD12915E8C}"/>
              </a:ext>
            </a:extLst>
          </p:cNvPr>
          <p:cNvSpPr/>
          <p:nvPr/>
        </p:nvSpPr>
        <p:spPr>
          <a:xfrm>
            <a:off x="5552981" y="2453215"/>
            <a:ext cx="954351" cy="5208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ángulo 1"/>
          <p:cNvSpPr/>
          <p:nvPr/>
        </p:nvSpPr>
        <p:spPr>
          <a:xfrm>
            <a:off x="6919415" y="5933727"/>
            <a:ext cx="5272585" cy="92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8859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E1A0D03F-BA19-4D13-9C49-B3D959D22655}"/>
              </a:ext>
            </a:extLst>
          </p:cNvPr>
          <p:cNvSpPr txBox="1"/>
          <p:nvPr/>
        </p:nvSpPr>
        <p:spPr>
          <a:xfrm>
            <a:off x="707740" y="1445362"/>
            <a:ext cx="8702590" cy="523220"/>
          </a:xfrm>
          <a:prstGeom prst="rect">
            <a:avLst/>
          </a:prstGeom>
          <a:noFill/>
        </p:spPr>
        <p:txBody>
          <a:bodyPr wrap="square" rtlCol="0">
            <a:spAutoFit/>
          </a:bodyPr>
          <a:lstStyle/>
          <a:p>
            <a:pPr marL="571500" indent="-571500">
              <a:buFont typeface="Arial" charset="0"/>
              <a:buChar char="•"/>
            </a:pPr>
            <a:r>
              <a:rPr lang="es-MX" sz="2800" dirty="0">
                <a:latin typeface="Titillium Web" charset="0"/>
                <a:ea typeface="Titillium Web" charset="0"/>
                <a:cs typeface="Titillium Web" charset="0"/>
              </a:rPr>
              <a:t>Vista del XML nodo </a:t>
            </a:r>
            <a:r>
              <a:rPr lang="es-MX" sz="2800" dirty="0" err="1">
                <a:latin typeface="Titillium Web" charset="0"/>
                <a:ea typeface="Titillium Web" charset="0"/>
                <a:cs typeface="Titillium Web" charset="0"/>
              </a:rPr>
              <a:t>DoctoRelacionado</a:t>
            </a:r>
            <a:endParaRPr lang="es-ES_tradnl" sz="2800" dirty="0">
              <a:latin typeface="Titillium Web" charset="0"/>
              <a:ea typeface="Titillium Web" charset="0"/>
              <a:cs typeface="Titillium Web" charset="0"/>
            </a:endParaRPr>
          </a:p>
        </p:txBody>
      </p:sp>
      <p:pic>
        <p:nvPicPr>
          <p:cNvPr id="2" name="Imagen 1">
            <a:extLst>
              <a:ext uri="{FF2B5EF4-FFF2-40B4-BE49-F238E27FC236}">
                <a16:creationId xmlns:a16="http://schemas.microsoft.com/office/drawing/2014/main" xmlns="" id="{572B1D3F-2393-4AD9-8E4B-C91CD540A710}"/>
              </a:ext>
            </a:extLst>
          </p:cNvPr>
          <p:cNvPicPr>
            <a:picLocks noChangeAspect="1"/>
          </p:cNvPicPr>
          <p:nvPr/>
        </p:nvPicPr>
        <p:blipFill>
          <a:blip r:embed="rId3"/>
          <a:stretch>
            <a:fillRect/>
          </a:stretch>
        </p:blipFill>
        <p:spPr>
          <a:xfrm>
            <a:off x="483108" y="2084750"/>
            <a:ext cx="11249025" cy="2943225"/>
          </a:xfrm>
          <a:prstGeom prst="rect">
            <a:avLst/>
          </a:prstGeom>
        </p:spPr>
      </p:pic>
      <p:sp>
        <p:nvSpPr>
          <p:cNvPr id="7" name="Rectángulo 6">
            <a:extLst>
              <a:ext uri="{FF2B5EF4-FFF2-40B4-BE49-F238E27FC236}">
                <a16:creationId xmlns:a16="http://schemas.microsoft.com/office/drawing/2014/main" xmlns="" id="{389D5747-12FE-4FE1-B5D6-E9DD12915E8C}"/>
              </a:ext>
            </a:extLst>
          </p:cNvPr>
          <p:cNvSpPr/>
          <p:nvPr/>
        </p:nvSpPr>
        <p:spPr>
          <a:xfrm>
            <a:off x="550416" y="2084751"/>
            <a:ext cx="11181717" cy="14219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Rectángulo 2"/>
          <p:cNvSpPr/>
          <p:nvPr/>
        </p:nvSpPr>
        <p:spPr>
          <a:xfrm>
            <a:off x="6960358" y="5827594"/>
            <a:ext cx="5231642" cy="103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96182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MX" sz="4400" b="1" dirty="0">
                <a:solidFill>
                  <a:schemeClr val="bg1"/>
                </a:solidFill>
                <a:latin typeface="Titillium Web" charset="0"/>
                <a:ea typeface="Titillium Web" charset="0"/>
                <a:cs typeface="Titillium Web" charset="0"/>
              </a:rPr>
              <a:t>Uso de SPEI	</a:t>
            </a:r>
            <a:endParaRPr lang="es-ES_tradnl" sz="4000" b="1" dirty="0">
              <a:solidFill>
                <a:schemeClr val="bg1"/>
              </a:solidFill>
              <a:latin typeface="Titillium Web" charset="0"/>
              <a:ea typeface="Titillium Web" charset="0"/>
              <a:cs typeface="Titillium Web" charset="0"/>
            </a:endParaRPr>
          </a:p>
        </p:txBody>
      </p:sp>
    </p:spTree>
    <p:extLst>
      <p:ext uri="{BB962C8B-B14F-4D97-AF65-F5344CB8AC3E}">
        <p14:creationId xmlns:p14="http://schemas.microsoft.com/office/powerpoint/2010/main" val="1774574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8038"/>
            <a:ext cx="10515600" cy="989175"/>
          </a:xfrm>
        </p:spPr>
        <p:txBody>
          <a:bodyPr/>
          <a:lstStyle/>
          <a:p>
            <a:r>
              <a:rPr lang="es-MX" b="1" dirty="0">
                <a:solidFill>
                  <a:schemeClr val="accent1">
                    <a:lumMod val="75000"/>
                  </a:schemeClr>
                </a:solidFill>
                <a:latin typeface="Titillium Web" charset="0"/>
                <a:ea typeface="Titillium Web" charset="0"/>
                <a:cs typeface="Titillium Web" charset="0"/>
              </a:rPr>
              <a:t>Atributos</a:t>
            </a:r>
          </a:p>
        </p:txBody>
      </p:sp>
      <p:sp>
        <p:nvSpPr>
          <p:cNvPr id="5" name="Rectángulo 4"/>
          <p:cNvSpPr/>
          <p:nvPr/>
        </p:nvSpPr>
        <p:spPr>
          <a:xfrm>
            <a:off x="707740" y="1152762"/>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Rectángulo 2"/>
          <p:cNvSpPr/>
          <p:nvPr/>
        </p:nvSpPr>
        <p:spPr>
          <a:xfrm>
            <a:off x="838200" y="1539783"/>
            <a:ext cx="10232254" cy="2585323"/>
          </a:xfrm>
          <a:prstGeom prst="rect">
            <a:avLst/>
          </a:prstGeom>
        </p:spPr>
        <p:txBody>
          <a:bodyPr wrap="square">
            <a:spAutoFit/>
          </a:bodyPr>
          <a:lstStyle/>
          <a:p>
            <a:pPr algn="just"/>
            <a:r>
              <a:rPr lang="es-MX" b="1" dirty="0" err="1"/>
              <a:t>TipoCadPago</a:t>
            </a:r>
            <a:r>
              <a:rPr lang="es-MX" dirty="0"/>
              <a:t>: Se puede registrar la clave del tipo de cadena de pago que genera la entidad receptora del pago. </a:t>
            </a:r>
          </a:p>
          <a:p>
            <a:pPr algn="just"/>
            <a:endParaRPr lang="es-MX" dirty="0"/>
          </a:p>
          <a:p>
            <a:pPr algn="just"/>
            <a:r>
              <a:rPr lang="es-MX" dirty="0"/>
              <a:t>Considerar las reglas de obligatoriedad de acuerdo con la columna Tipo Cadena Pago del catálogo </a:t>
            </a:r>
            <a:r>
              <a:rPr lang="es-MX" dirty="0" err="1"/>
              <a:t>c_FormaPago</a:t>
            </a:r>
            <a:r>
              <a:rPr lang="es-MX" dirty="0"/>
              <a:t> publicado en el Portal del SAT. Las diferentes claves de tipo cadena se encuentran incluidas en el catálogo </a:t>
            </a:r>
            <a:r>
              <a:rPr lang="es-MX" dirty="0" err="1"/>
              <a:t>c_TipoCadenaPago</a:t>
            </a:r>
            <a:r>
              <a:rPr lang="es-MX" dirty="0"/>
              <a:t>. Si existe este campo es obligatorio registrar los campos </a:t>
            </a:r>
            <a:r>
              <a:rPr lang="es-MX" dirty="0" err="1"/>
              <a:t>CertificadoPago</a:t>
            </a:r>
            <a:r>
              <a:rPr lang="es-MX" dirty="0"/>
              <a:t>, </a:t>
            </a:r>
            <a:r>
              <a:rPr lang="es-MX" dirty="0" err="1"/>
              <a:t>CadenaPago</a:t>
            </a:r>
            <a:r>
              <a:rPr lang="es-MX" dirty="0"/>
              <a:t> y </a:t>
            </a:r>
            <a:r>
              <a:rPr lang="es-MX" dirty="0" err="1"/>
              <a:t>SelloPago</a:t>
            </a:r>
            <a:r>
              <a:rPr lang="es-MX" dirty="0"/>
              <a:t>, en otro caso estos campos no deben existir. </a:t>
            </a:r>
          </a:p>
          <a:p>
            <a:pPr algn="just"/>
            <a:endParaRPr lang="es-MX" dirty="0"/>
          </a:p>
          <a:p>
            <a:pPr algn="just"/>
            <a:r>
              <a:rPr lang="es-MX" dirty="0"/>
              <a:t>Ejemplo: </a:t>
            </a:r>
            <a:r>
              <a:rPr lang="es-MX" dirty="0" err="1"/>
              <a:t>TipoCadPago</a:t>
            </a:r>
            <a:r>
              <a:rPr lang="es-MX" dirty="0"/>
              <a:t>= 01 </a:t>
            </a:r>
          </a:p>
        </p:txBody>
      </p:sp>
      <p:pic>
        <p:nvPicPr>
          <p:cNvPr id="4" name="Imagen 3"/>
          <p:cNvPicPr>
            <a:picLocks noChangeAspect="1"/>
          </p:cNvPicPr>
          <p:nvPr/>
        </p:nvPicPr>
        <p:blipFill>
          <a:blip r:embed="rId3"/>
          <a:stretch>
            <a:fillRect/>
          </a:stretch>
        </p:blipFill>
        <p:spPr>
          <a:xfrm>
            <a:off x="2621594" y="4397676"/>
            <a:ext cx="5926808" cy="1426075"/>
          </a:xfrm>
          <a:prstGeom prst="rect">
            <a:avLst/>
          </a:prstGeom>
        </p:spPr>
      </p:pic>
      <p:sp>
        <p:nvSpPr>
          <p:cNvPr id="7" name="Rectángulo 6"/>
          <p:cNvSpPr/>
          <p:nvPr/>
        </p:nvSpPr>
        <p:spPr>
          <a:xfrm>
            <a:off x="6933063" y="5823751"/>
            <a:ext cx="5258937" cy="103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3435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 Qué es 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4" name="Rectángulo 3">
            <a:extLst>
              <a:ext uri="{FF2B5EF4-FFF2-40B4-BE49-F238E27FC236}">
                <a16:creationId xmlns:a16="http://schemas.microsoft.com/office/drawing/2014/main" xmlns="" id="{4E8DDCED-3300-4D56-9CB5-52FAE1C521B0}"/>
              </a:ext>
            </a:extLst>
          </p:cNvPr>
          <p:cNvSpPr/>
          <p:nvPr/>
        </p:nvSpPr>
        <p:spPr>
          <a:xfrm>
            <a:off x="846337" y="1675981"/>
            <a:ext cx="10534836" cy="923330"/>
          </a:xfrm>
          <a:prstGeom prst="rect">
            <a:avLst/>
          </a:prstGeom>
        </p:spPr>
        <p:txBody>
          <a:bodyPr wrap="square">
            <a:spAutoFit/>
          </a:bodyPr>
          <a:lstStyle/>
          <a:p>
            <a:r>
              <a:rPr lang="es-MX" dirty="0">
                <a:solidFill>
                  <a:srgbClr val="222222"/>
                </a:solidFill>
                <a:latin typeface="arial" panose="020B0604020202020204" pitchFamily="34" charset="0"/>
              </a:rPr>
              <a:t>El </a:t>
            </a:r>
            <a:r>
              <a:rPr lang="es-MX" b="1" dirty="0">
                <a:solidFill>
                  <a:srgbClr val="222222"/>
                </a:solidFill>
                <a:latin typeface="arial" panose="020B0604020202020204" pitchFamily="34" charset="0"/>
              </a:rPr>
              <a:t>SPEI</a:t>
            </a:r>
            <a:r>
              <a:rPr lang="es-MX" dirty="0">
                <a:solidFill>
                  <a:srgbClr val="222222"/>
                </a:solidFill>
                <a:latin typeface="arial" panose="020B0604020202020204" pitchFamily="34" charset="0"/>
              </a:rPr>
              <a:t> es el Sistema de Pagos Electrónicos Interbancarios que te permite enviar y recibir dinero a través de tus cuentas bancarias por Internet. Esta herramienta fue desarrollada por el Banco de México y la banca comercial.</a:t>
            </a:r>
            <a:endParaRPr lang="es-MX" dirty="0"/>
          </a:p>
        </p:txBody>
      </p:sp>
      <p:pic>
        <p:nvPicPr>
          <p:cNvPr id="6" name="Imagen 5">
            <a:extLst>
              <a:ext uri="{FF2B5EF4-FFF2-40B4-BE49-F238E27FC236}">
                <a16:creationId xmlns:a16="http://schemas.microsoft.com/office/drawing/2014/main" xmlns="" id="{9179C280-661E-4532-B558-EB768AB89E09}"/>
              </a:ext>
            </a:extLst>
          </p:cNvPr>
          <p:cNvPicPr>
            <a:picLocks noChangeAspect="1"/>
          </p:cNvPicPr>
          <p:nvPr/>
        </p:nvPicPr>
        <p:blipFill>
          <a:blip r:embed="rId3"/>
          <a:stretch>
            <a:fillRect/>
          </a:stretch>
        </p:blipFill>
        <p:spPr>
          <a:xfrm>
            <a:off x="257570" y="3008080"/>
            <a:ext cx="11570446" cy="2487198"/>
          </a:xfrm>
          <a:prstGeom prst="rect">
            <a:avLst/>
          </a:prstGeom>
        </p:spPr>
      </p:pic>
      <p:sp>
        <p:nvSpPr>
          <p:cNvPr id="10" name="Rectángulo 9">
            <a:extLst>
              <a:ext uri="{FF2B5EF4-FFF2-40B4-BE49-F238E27FC236}">
                <a16:creationId xmlns:a16="http://schemas.microsoft.com/office/drawing/2014/main" xmlns="" id="{0F2F7200-E27C-453F-9B0C-90CF2C4E398C}"/>
              </a:ext>
            </a:extLst>
          </p:cNvPr>
          <p:cNvSpPr/>
          <p:nvPr/>
        </p:nvSpPr>
        <p:spPr>
          <a:xfrm>
            <a:off x="1606857" y="3009529"/>
            <a:ext cx="5353235" cy="248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ángulo 11">
            <a:extLst>
              <a:ext uri="{FF2B5EF4-FFF2-40B4-BE49-F238E27FC236}">
                <a16:creationId xmlns:a16="http://schemas.microsoft.com/office/drawing/2014/main" xmlns="" id="{D4D44928-4F8B-41C3-916B-C7FF3406103E}"/>
              </a:ext>
            </a:extLst>
          </p:cNvPr>
          <p:cNvSpPr/>
          <p:nvPr/>
        </p:nvSpPr>
        <p:spPr>
          <a:xfrm>
            <a:off x="378425" y="5025395"/>
            <a:ext cx="11449591" cy="469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Rectángulo 12">
            <a:extLst>
              <a:ext uri="{FF2B5EF4-FFF2-40B4-BE49-F238E27FC236}">
                <a16:creationId xmlns:a16="http://schemas.microsoft.com/office/drawing/2014/main" xmlns="" id="{1E365410-47E6-4A39-A3A1-3D0CA42EA20D}"/>
              </a:ext>
            </a:extLst>
          </p:cNvPr>
          <p:cNvSpPr/>
          <p:nvPr/>
        </p:nvSpPr>
        <p:spPr>
          <a:xfrm>
            <a:off x="530825" y="4529090"/>
            <a:ext cx="11449591" cy="469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ángulo 1"/>
          <p:cNvSpPr/>
          <p:nvPr/>
        </p:nvSpPr>
        <p:spPr>
          <a:xfrm>
            <a:off x="6960092" y="5950424"/>
            <a:ext cx="5231908" cy="9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405031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aphicFrame>
        <p:nvGraphicFramePr>
          <p:cNvPr id="3" name="Diagrama 2">
            <a:extLst>
              <a:ext uri="{FF2B5EF4-FFF2-40B4-BE49-F238E27FC236}">
                <a16:creationId xmlns:a16="http://schemas.microsoft.com/office/drawing/2014/main" xmlns="" id="{BB28364F-60BB-489E-BFD6-CA1E486E0013}"/>
              </a:ext>
            </a:extLst>
          </p:cNvPr>
          <p:cNvGraphicFramePr/>
          <p:nvPr>
            <p:extLst>
              <p:ext uri="{D42A27DB-BD31-4B8C-83A1-F6EECF244321}">
                <p14:modId xmlns:p14="http://schemas.microsoft.com/office/powerpoint/2010/main" val="286356057"/>
              </p:ext>
            </p:extLst>
          </p:nvPr>
        </p:nvGraphicFramePr>
        <p:xfrm>
          <a:off x="1037701" y="719666"/>
          <a:ext cx="97930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6919415" y="5882185"/>
            <a:ext cx="5272585" cy="97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861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A963FE4-C5AE-4D69-9361-4B86D49BA9E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50B9DC0-EE22-4010-BBEC-0AB2E71858A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8FBB4B9C-C7D2-4FCE-A214-358C5288491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D3F0D92-89D6-4F7F-BF9F-389DB4F6269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EA140BB-116D-4E6A-B7A0-3955D9D88C2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4BF36CFE-6130-4982-83DE-E7A59EF089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2" name="Imagen 1">
            <a:extLst>
              <a:ext uri="{FF2B5EF4-FFF2-40B4-BE49-F238E27FC236}">
                <a16:creationId xmlns:a16="http://schemas.microsoft.com/office/drawing/2014/main" xmlns="" id="{C853AC30-4501-44A7-B7DC-173A3B50FFCE}"/>
              </a:ext>
            </a:extLst>
          </p:cNvPr>
          <p:cNvPicPr>
            <a:picLocks noChangeAspect="1"/>
          </p:cNvPicPr>
          <p:nvPr/>
        </p:nvPicPr>
        <p:blipFill>
          <a:blip r:embed="rId3"/>
          <a:stretch>
            <a:fillRect/>
          </a:stretch>
        </p:blipFill>
        <p:spPr>
          <a:xfrm>
            <a:off x="683696" y="2618126"/>
            <a:ext cx="4591050" cy="2047875"/>
          </a:xfrm>
          <a:prstGeom prst="rect">
            <a:avLst/>
          </a:prstGeom>
        </p:spPr>
      </p:pic>
      <p:sp>
        <p:nvSpPr>
          <p:cNvPr id="6" name="Rectángulo 5">
            <a:extLst>
              <a:ext uri="{FF2B5EF4-FFF2-40B4-BE49-F238E27FC236}">
                <a16:creationId xmlns:a16="http://schemas.microsoft.com/office/drawing/2014/main" xmlns="" id="{7127A360-2AE9-4944-B1EC-DB48FDCF5DBF}"/>
              </a:ext>
            </a:extLst>
          </p:cNvPr>
          <p:cNvSpPr/>
          <p:nvPr/>
        </p:nvSpPr>
        <p:spPr>
          <a:xfrm>
            <a:off x="2431763" y="4385569"/>
            <a:ext cx="2752079" cy="248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Imagen 3">
            <a:extLst>
              <a:ext uri="{FF2B5EF4-FFF2-40B4-BE49-F238E27FC236}">
                <a16:creationId xmlns:a16="http://schemas.microsoft.com/office/drawing/2014/main" xmlns="" id="{02005D3A-2FEB-481F-B67F-71D813878893}"/>
              </a:ext>
            </a:extLst>
          </p:cNvPr>
          <p:cNvPicPr>
            <a:picLocks noChangeAspect="1"/>
          </p:cNvPicPr>
          <p:nvPr/>
        </p:nvPicPr>
        <p:blipFill>
          <a:blip r:embed="rId4"/>
          <a:stretch>
            <a:fillRect/>
          </a:stretch>
        </p:blipFill>
        <p:spPr>
          <a:xfrm>
            <a:off x="6603104" y="1485576"/>
            <a:ext cx="4451781" cy="4052656"/>
          </a:xfrm>
          <a:prstGeom prst="rect">
            <a:avLst/>
          </a:prstGeom>
        </p:spPr>
      </p:pic>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400110"/>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Descargar XML SPEI</a:t>
            </a:r>
          </a:p>
        </p:txBody>
      </p:sp>
      <p:sp>
        <p:nvSpPr>
          <p:cNvPr id="3" name="Rectángulo 2"/>
          <p:cNvSpPr/>
          <p:nvPr/>
        </p:nvSpPr>
        <p:spPr>
          <a:xfrm>
            <a:off x="6960358" y="6045958"/>
            <a:ext cx="5231642" cy="81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6491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92119" y="5969103"/>
            <a:ext cx="5299881" cy="888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2" name="Imagen 1">
            <a:extLst>
              <a:ext uri="{FF2B5EF4-FFF2-40B4-BE49-F238E27FC236}">
                <a16:creationId xmlns:a16="http://schemas.microsoft.com/office/drawing/2014/main" xmlns="" id="{C853AC30-4501-44A7-B7DC-173A3B50FFCE}"/>
              </a:ext>
            </a:extLst>
          </p:cNvPr>
          <p:cNvPicPr>
            <a:picLocks noChangeAspect="1"/>
          </p:cNvPicPr>
          <p:nvPr/>
        </p:nvPicPr>
        <p:blipFill>
          <a:blip r:embed="rId4"/>
          <a:stretch>
            <a:fillRect/>
          </a:stretch>
        </p:blipFill>
        <p:spPr>
          <a:xfrm>
            <a:off x="683696" y="2618126"/>
            <a:ext cx="4591050" cy="2047875"/>
          </a:xfrm>
          <a:prstGeom prst="rect">
            <a:avLst/>
          </a:prstGeom>
        </p:spPr>
      </p:pic>
      <p:sp>
        <p:nvSpPr>
          <p:cNvPr id="6" name="Rectángulo 5">
            <a:extLst>
              <a:ext uri="{FF2B5EF4-FFF2-40B4-BE49-F238E27FC236}">
                <a16:creationId xmlns:a16="http://schemas.microsoft.com/office/drawing/2014/main" xmlns="" id="{7127A360-2AE9-4944-B1EC-DB48FDCF5DBF}"/>
              </a:ext>
            </a:extLst>
          </p:cNvPr>
          <p:cNvSpPr/>
          <p:nvPr/>
        </p:nvSpPr>
        <p:spPr>
          <a:xfrm>
            <a:off x="2431763" y="4048226"/>
            <a:ext cx="2752079" cy="248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400110"/>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Importa los XML SPEI</a:t>
            </a:r>
          </a:p>
        </p:txBody>
      </p:sp>
      <p:pic>
        <p:nvPicPr>
          <p:cNvPr id="3" name="Imagen 2">
            <a:extLst>
              <a:ext uri="{FF2B5EF4-FFF2-40B4-BE49-F238E27FC236}">
                <a16:creationId xmlns:a16="http://schemas.microsoft.com/office/drawing/2014/main" xmlns="" id="{74954126-0E4A-4F0B-B98F-6F9BB5F599B3}"/>
              </a:ext>
            </a:extLst>
          </p:cNvPr>
          <p:cNvPicPr>
            <a:picLocks noChangeAspect="1"/>
          </p:cNvPicPr>
          <p:nvPr/>
        </p:nvPicPr>
        <p:blipFill>
          <a:blip r:embed="rId5"/>
          <a:stretch>
            <a:fillRect/>
          </a:stretch>
        </p:blipFill>
        <p:spPr>
          <a:xfrm>
            <a:off x="6432612" y="1458352"/>
            <a:ext cx="4724400" cy="2838450"/>
          </a:xfrm>
          <a:prstGeom prst="rect">
            <a:avLst/>
          </a:prstGeom>
        </p:spPr>
      </p:pic>
      <p:pic>
        <p:nvPicPr>
          <p:cNvPr id="7" name="Imagen 6">
            <a:extLst>
              <a:ext uri="{FF2B5EF4-FFF2-40B4-BE49-F238E27FC236}">
                <a16:creationId xmlns:a16="http://schemas.microsoft.com/office/drawing/2014/main" xmlns="" id="{CB07DF60-00BA-4278-9A19-6787202838B0}"/>
              </a:ext>
            </a:extLst>
          </p:cNvPr>
          <p:cNvPicPr>
            <a:picLocks noChangeAspect="1"/>
          </p:cNvPicPr>
          <p:nvPr/>
        </p:nvPicPr>
        <p:blipFill>
          <a:blip r:embed="rId6"/>
          <a:stretch>
            <a:fillRect/>
          </a:stretch>
        </p:blipFill>
        <p:spPr>
          <a:xfrm>
            <a:off x="1092663" y="4924232"/>
            <a:ext cx="5981700" cy="1304925"/>
          </a:xfrm>
          <a:prstGeom prst="rect">
            <a:avLst/>
          </a:prstGeom>
        </p:spPr>
      </p:pic>
      <p:sp>
        <p:nvSpPr>
          <p:cNvPr id="10" name="Rectángulo 9">
            <a:extLst>
              <a:ext uri="{FF2B5EF4-FFF2-40B4-BE49-F238E27FC236}">
                <a16:creationId xmlns:a16="http://schemas.microsoft.com/office/drawing/2014/main" xmlns="" id="{3343F65A-7BB1-418A-A6CD-3A46C0AD1B6F}"/>
              </a:ext>
            </a:extLst>
          </p:cNvPr>
          <p:cNvSpPr/>
          <p:nvPr/>
        </p:nvSpPr>
        <p:spPr>
          <a:xfrm>
            <a:off x="7198311" y="5045773"/>
            <a:ext cx="4644502" cy="923330"/>
          </a:xfrm>
          <a:prstGeom prst="rect">
            <a:avLst/>
          </a:prstGeom>
        </p:spPr>
        <p:txBody>
          <a:bodyPr wrap="square">
            <a:spAutoFit/>
          </a:bodyPr>
          <a:lstStyle/>
          <a:p>
            <a:r>
              <a:rPr lang="es-MX" dirty="0">
                <a:latin typeface="Titillium Web" charset="0"/>
                <a:ea typeface="Titillium Web" charset="0"/>
                <a:cs typeface="Titillium Web" charset="0"/>
              </a:rPr>
              <a:t>Los XML importados se moverán a la carpeta </a:t>
            </a:r>
            <a:r>
              <a:rPr lang="es-MX" dirty="0" err="1">
                <a:latin typeface="Titillium Web" charset="0"/>
                <a:ea typeface="Titillium Web" charset="0"/>
                <a:cs typeface="Titillium Web" charset="0"/>
              </a:rPr>
              <a:t>CEPs</a:t>
            </a:r>
            <a:r>
              <a:rPr lang="es-MX" dirty="0">
                <a:latin typeface="Titillium Web" charset="0"/>
                <a:ea typeface="Titillium Web" charset="0"/>
                <a:cs typeface="Titillium Web" charset="0"/>
              </a:rPr>
              <a:t> dentro de la carpeta de la base de datos de la empresa</a:t>
            </a:r>
          </a:p>
        </p:txBody>
      </p:sp>
    </p:spTree>
    <p:extLst>
      <p:ext uri="{BB962C8B-B14F-4D97-AF65-F5344CB8AC3E}">
        <p14:creationId xmlns:p14="http://schemas.microsoft.com/office/powerpoint/2010/main" val="24548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2" name="Imagen 1">
            <a:extLst>
              <a:ext uri="{FF2B5EF4-FFF2-40B4-BE49-F238E27FC236}">
                <a16:creationId xmlns:a16="http://schemas.microsoft.com/office/drawing/2014/main" xmlns="" id="{C853AC30-4501-44A7-B7DC-173A3B50FFCE}"/>
              </a:ext>
            </a:extLst>
          </p:cNvPr>
          <p:cNvPicPr>
            <a:picLocks noChangeAspect="1"/>
          </p:cNvPicPr>
          <p:nvPr/>
        </p:nvPicPr>
        <p:blipFill>
          <a:blip r:embed="rId3"/>
          <a:stretch>
            <a:fillRect/>
          </a:stretch>
        </p:blipFill>
        <p:spPr>
          <a:xfrm>
            <a:off x="592792" y="2405062"/>
            <a:ext cx="4591050" cy="2047875"/>
          </a:xfrm>
          <a:prstGeom prst="rect">
            <a:avLst/>
          </a:prstGeom>
        </p:spPr>
      </p:pic>
      <p:sp>
        <p:nvSpPr>
          <p:cNvPr id="6" name="Rectángulo 5">
            <a:extLst>
              <a:ext uri="{FF2B5EF4-FFF2-40B4-BE49-F238E27FC236}">
                <a16:creationId xmlns:a16="http://schemas.microsoft.com/office/drawing/2014/main" xmlns="" id="{7127A360-2AE9-4944-B1EC-DB48FDCF5DBF}"/>
              </a:ext>
            </a:extLst>
          </p:cNvPr>
          <p:cNvSpPr/>
          <p:nvPr/>
        </p:nvSpPr>
        <p:spPr>
          <a:xfrm>
            <a:off x="2431763" y="3799650"/>
            <a:ext cx="2752079" cy="248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707886"/>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Crear documento a través de un XML SPEI</a:t>
            </a:r>
          </a:p>
        </p:txBody>
      </p:sp>
      <p:pic>
        <p:nvPicPr>
          <p:cNvPr id="4" name="Imagen 3">
            <a:extLst>
              <a:ext uri="{FF2B5EF4-FFF2-40B4-BE49-F238E27FC236}">
                <a16:creationId xmlns:a16="http://schemas.microsoft.com/office/drawing/2014/main" xmlns="" id="{B2363747-ADB4-4252-A8F6-C6F531E09DBC}"/>
              </a:ext>
            </a:extLst>
          </p:cNvPr>
          <p:cNvPicPr>
            <a:picLocks noChangeAspect="1"/>
          </p:cNvPicPr>
          <p:nvPr/>
        </p:nvPicPr>
        <p:blipFill>
          <a:blip r:embed="rId4"/>
          <a:stretch>
            <a:fillRect/>
          </a:stretch>
        </p:blipFill>
        <p:spPr>
          <a:xfrm>
            <a:off x="5557421" y="2333020"/>
            <a:ext cx="6365779" cy="2505679"/>
          </a:xfrm>
          <a:prstGeom prst="rect">
            <a:avLst/>
          </a:prstGeom>
        </p:spPr>
      </p:pic>
      <p:sp>
        <p:nvSpPr>
          <p:cNvPr id="3" name="Rectángulo 2"/>
          <p:cNvSpPr/>
          <p:nvPr/>
        </p:nvSpPr>
        <p:spPr>
          <a:xfrm>
            <a:off x="6919415" y="5950424"/>
            <a:ext cx="5272585" cy="9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0326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707886"/>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Crear documento a través de un XML SPEI</a:t>
            </a:r>
          </a:p>
        </p:txBody>
      </p:sp>
      <p:pic>
        <p:nvPicPr>
          <p:cNvPr id="3" name="Imagen 2">
            <a:extLst>
              <a:ext uri="{FF2B5EF4-FFF2-40B4-BE49-F238E27FC236}">
                <a16:creationId xmlns:a16="http://schemas.microsoft.com/office/drawing/2014/main" xmlns="" id="{E576D04E-CD3B-48F7-BEDB-C744A7EE3BA1}"/>
              </a:ext>
            </a:extLst>
          </p:cNvPr>
          <p:cNvPicPr>
            <a:picLocks noChangeAspect="1"/>
          </p:cNvPicPr>
          <p:nvPr/>
        </p:nvPicPr>
        <p:blipFill>
          <a:blip r:embed="rId3"/>
          <a:stretch>
            <a:fillRect/>
          </a:stretch>
        </p:blipFill>
        <p:spPr>
          <a:xfrm>
            <a:off x="707740" y="2233323"/>
            <a:ext cx="5477753" cy="4307069"/>
          </a:xfrm>
          <a:prstGeom prst="rect">
            <a:avLst/>
          </a:prstGeom>
        </p:spPr>
      </p:pic>
      <p:sp>
        <p:nvSpPr>
          <p:cNvPr id="9" name="Rectángulo 8">
            <a:extLst>
              <a:ext uri="{FF2B5EF4-FFF2-40B4-BE49-F238E27FC236}">
                <a16:creationId xmlns:a16="http://schemas.microsoft.com/office/drawing/2014/main" xmlns="" id="{E8FDDFC1-4C30-4903-A973-9B81112F4A70}"/>
              </a:ext>
            </a:extLst>
          </p:cNvPr>
          <p:cNvSpPr/>
          <p:nvPr/>
        </p:nvSpPr>
        <p:spPr>
          <a:xfrm>
            <a:off x="1641651" y="4767316"/>
            <a:ext cx="2388812" cy="248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xmlns="" id="{BA8EEE7A-97A6-4314-B83C-C12B0D57D1FE}"/>
              </a:ext>
            </a:extLst>
          </p:cNvPr>
          <p:cNvPicPr>
            <a:picLocks noChangeAspect="1"/>
          </p:cNvPicPr>
          <p:nvPr/>
        </p:nvPicPr>
        <p:blipFill>
          <a:blip r:embed="rId4"/>
          <a:stretch>
            <a:fillRect/>
          </a:stretch>
        </p:blipFill>
        <p:spPr>
          <a:xfrm>
            <a:off x="6723216" y="1922570"/>
            <a:ext cx="4924425" cy="3314700"/>
          </a:xfrm>
          <a:prstGeom prst="rect">
            <a:avLst/>
          </a:prstGeom>
        </p:spPr>
      </p:pic>
      <p:sp>
        <p:nvSpPr>
          <p:cNvPr id="2" name="Rectángulo 1"/>
          <p:cNvSpPr/>
          <p:nvPr/>
        </p:nvSpPr>
        <p:spPr>
          <a:xfrm>
            <a:off x="6905767" y="5977719"/>
            <a:ext cx="5286233" cy="88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58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65421" y="507571"/>
            <a:ext cx="10515600" cy="4351338"/>
          </a:xfrm>
        </p:spPr>
        <p:txBody>
          <a:bodyPr>
            <a:normAutofit/>
          </a:bodyPr>
          <a:lstStyle/>
          <a:p>
            <a:endParaRPr lang="es-ES_tradnl" sz="2407" dirty="0"/>
          </a:p>
          <a:p>
            <a:endParaRPr lang="es-ES_tradnl" sz="2407" dirty="0"/>
          </a:p>
        </p:txBody>
      </p:sp>
      <p:sp>
        <p:nvSpPr>
          <p:cNvPr id="6" name="Rectángulo 5"/>
          <p:cNvSpPr/>
          <p:nvPr/>
        </p:nvSpPr>
        <p:spPr>
          <a:xfrm>
            <a:off x="662792" y="337305"/>
            <a:ext cx="9233561" cy="771301"/>
          </a:xfrm>
          <a:prstGeom prst="rect">
            <a:avLst/>
          </a:prstGeom>
        </p:spPr>
        <p:txBody>
          <a:bodyPr wrap="square">
            <a:spAutoFit/>
          </a:bodyPr>
          <a:lstStyle/>
          <a:p>
            <a:r>
              <a:rPr lang="es-ES_tradnl" sz="4412" b="1">
                <a:solidFill>
                  <a:srgbClr val="0070C0"/>
                </a:solidFill>
                <a:latin typeface="Titillium Web" charset="0"/>
                <a:ea typeface="Titillium Web" charset="0"/>
                <a:cs typeface="Titillium Web" charset="0"/>
              </a:rPr>
              <a:t>CRP</a:t>
            </a:r>
            <a:endParaRPr lang="es-ES_tradnl" sz="4412" b="1" dirty="0">
              <a:solidFill>
                <a:srgbClr val="0070C0"/>
              </a:solidFill>
              <a:latin typeface="Titillium Web" charset="0"/>
              <a:ea typeface="Titillium Web" charset="0"/>
              <a:cs typeface="Titillium Web" charset="0"/>
            </a:endParaRPr>
          </a:p>
        </p:txBody>
      </p:sp>
      <p:sp>
        <p:nvSpPr>
          <p:cNvPr id="5" name="CuadroTexto 4"/>
          <p:cNvSpPr txBox="1"/>
          <p:nvPr/>
        </p:nvSpPr>
        <p:spPr>
          <a:xfrm>
            <a:off x="1285461" y="1947168"/>
            <a:ext cx="6400800" cy="954107"/>
          </a:xfrm>
          <a:prstGeom prst="rect">
            <a:avLst/>
          </a:prstGeom>
          <a:noFill/>
        </p:spPr>
        <p:txBody>
          <a:bodyPr wrap="square" rtlCol="0">
            <a:spAutoFit/>
          </a:bodyPr>
          <a:lstStyle/>
          <a:p>
            <a:pPr marL="571500" indent="-571500">
              <a:buFont typeface="Arial" charset="0"/>
              <a:buChar char="•"/>
            </a:pPr>
            <a:r>
              <a:rPr lang="es-ES_tradnl" sz="2800" dirty="0">
                <a:latin typeface="Titillium Web" charset="0"/>
                <a:ea typeface="Titillium Web" charset="0"/>
                <a:cs typeface="Titillium Web" charset="0"/>
              </a:rPr>
              <a:t>¿Qué es?</a:t>
            </a:r>
          </a:p>
          <a:p>
            <a:pPr marL="571500" indent="-571500">
              <a:buFont typeface="Arial" charset="0"/>
              <a:buChar char="•"/>
            </a:pPr>
            <a:r>
              <a:rPr lang="es-ES_tradnl" sz="2800">
                <a:latin typeface="Titillium Web" charset="0"/>
                <a:ea typeface="Titillium Web" charset="0"/>
                <a:cs typeface="Titillium Web" charset="0"/>
              </a:rPr>
              <a:t>Sustento Legal</a:t>
            </a:r>
            <a:endParaRPr lang="es-ES_tradnl" sz="2800" dirty="0">
              <a:latin typeface="Titillium Web" charset="0"/>
              <a:ea typeface="Titillium Web" charset="0"/>
              <a:cs typeface="Titillium Web"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853" y="1775531"/>
            <a:ext cx="2936500" cy="3451819"/>
          </a:xfrm>
          <a:prstGeom prst="rect">
            <a:avLst/>
          </a:prstGeom>
        </p:spPr>
      </p:pic>
      <p:sp>
        <p:nvSpPr>
          <p:cNvPr id="8" name="Rectángulo 7"/>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 name="Rectángulo 1"/>
          <p:cNvSpPr/>
          <p:nvPr/>
        </p:nvSpPr>
        <p:spPr>
          <a:xfrm>
            <a:off x="6837528" y="5882185"/>
            <a:ext cx="5354472" cy="97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461" y="5398987"/>
            <a:ext cx="9389660" cy="1467134"/>
          </a:xfrm>
          <a:prstGeom prst="rect">
            <a:avLst/>
          </a:prstGeom>
        </p:spPr>
      </p:pic>
    </p:spTree>
    <p:extLst>
      <p:ext uri="{BB962C8B-B14F-4D97-AF65-F5344CB8AC3E}">
        <p14:creationId xmlns:p14="http://schemas.microsoft.com/office/powerpoint/2010/main" val="1525998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707886"/>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Crear documento a través de un XML SPEI</a:t>
            </a:r>
          </a:p>
        </p:txBody>
      </p:sp>
      <p:pic>
        <p:nvPicPr>
          <p:cNvPr id="7" name="Imagen 6">
            <a:extLst>
              <a:ext uri="{FF2B5EF4-FFF2-40B4-BE49-F238E27FC236}">
                <a16:creationId xmlns:a16="http://schemas.microsoft.com/office/drawing/2014/main" xmlns="" id="{BA8EEE7A-97A6-4314-B83C-C12B0D57D1FE}"/>
              </a:ext>
            </a:extLst>
          </p:cNvPr>
          <p:cNvPicPr>
            <a:picLocks noChangeAspect="1"/>
          </p:cNvPicPr>
          <p:nvPr/>
        </p:nvPicPr>
        <p:blipFill>
          <a:blip r:embed="rId3"/>
          <a:stretch>
            <a:fillRect/>
          </a:stretch>
        </p:blipFill>
        <p:spPr>
          <a:xfrm>
            <a:off x="6723216" y="1922570"/>
            <a:ext cx="4924425" cy="3314700"/>
          </a:xfrm>
          <a:prstGeom prst="rect">
            <a:avLst/>
          </a:prstGeom>
        </p:spPr>
      </p:pic>
      <p:sp>
        <p:nvSpPr>
          <p:cNvPr id="10" name="CuadroTexto 9">
            <a:extLst>
              <a:ext uri="{FF2B5EF4-FFF2-40B4-BE49-F238E27FC236}">
                <a16:creationId xmlns:a16="http://schemas.microsoft.com/office/drawing/2014/main" xmlns="" id="{4E0F5127-0240-4DB3-A54B-C788BF3E4BA7}"/>
              </a:ext>
            </a:extLst>
          </p:cNvPr>
          <p:cNvSpPr txBox="1"/>
          <p:nvPr/>
        </p:nvSpPr>
        <p:spPr>
          <a:xfrm>
            <a:off x="836096" y="2235879"/>
            <a:ext cx="4969900" cy="584775"/>
          </a:xfrm>
          <a:prstGeom prst="rect">
            <a:avLst/>
          </a:prstGeom>
          <a:noFill/>
        </p:spPr>
        <p:txBody>
          <a:bodyPr wrap="square" rtlCol="0">
            <a:spAutoFit/>
          </a:bodyPr>
          <a:lstStyle/>
          <a:p>
            <a:r>
              <a:rPr lang="es-ES_tradnl" sz="1600" dirty="0">
                <a:latin typeface="Titillium Web" charset="0"/>
                <a:ea typeface="Titillium Web" charset="0"/>
                <a:cs typeface="Titillium Web" charset="0"/>
              </a:rPr>
              <a:t>Se realiza una validación del RFC del SPEI si no coincide con el cliente aparece el siguiente mensaje</a:t>
            </a:r>
          </a:p>
        </p:txBody>
      </p:sp>
      <p:pic>
        <p:nvPicPr>
          <p:cNvPr id="2" name="Imagen 1">
            <a:extLst>
              <a:ext uri="{FF2B5EF4-FFF2-40B4-BE49-F238E27FC236}">
                <a16:creationId xmlns:a16="http://schemas.microsoft.com/office/drawing/2014/main" xmlns="" id="{7B315CC7-444C-4636-B6B5-E617DE179849}"/>
              </a:ext>
            </a:extLst>
          </p:cNvPr>
          <p:cNvPicPr>
            <a:picLocks noChangeAspect="1"/>
          </p:cNvPicPr>
          <p:nvPr/>
        </p:nvPicPr>
        <p:blipFill>
          <a:blip r:embed="rId4"/>
          <a:stretch>
            <a:fillRect/>
          </a:stretch>
        </p:blipFill>
        <p:spPr>
          <a:xfrm>
            <a:off x="1579253" y="3211589"/>
            <a:ext cx="3990975" cy="1695450"/>
          </a:xfrm>
          <a:prstGeom prst="rect">
            <a:avLst/>
          </a:prstGeom>
        </p:spPr>
      </p:pic>
      <p:sp>
        <p:nvSpPr>
          <p:cNvPr id="3" name="Rectángulo 2"/>
          <p:cNvSpPr/>
          <p:nvPr/>
        </p:nvSpPr>
        <p:spPr>
          <a:xfrm>
            <a:off x="6837528" y="6059606"/>
            <a:ext cx="5354472" cy="79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84470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92119" y="5912535"/>
            <a:ext cx="5299881" cy="94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707886"/>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Crear documento a través de un XML SPEI</a:t>
            </a:r>
          </a:p>
        </p:txBody>
      </p:sp>
      <p:pic>
        <p:nvPicPr>
          <p:cNvPr id="3" name="Imagen 2">
            <a:extLst>
              <a:ext uri="{FF2B5EF4-FFF2-40B4-BE49-F238E27FC236}">
                <a16:creationId xmlns:a16="http://schemas.microsoft.com/office/drawing/2014/main" xmlns="" id="{645B87D1-19B0-45E8-9214-10B524C8AA40}"/>
              </a:ext>
            </a:extLst>
          </p:cNvPr>
          <p:cNvPicPr>
            <a:picLocks noChangeAspect="1"/>
          </p:cNvPicPr>
          <p:nvPr/>
        </p:nvPicPr>
        <p:blipFill>
          <a:blip r:embed="rId3"/>
          <a:stretch>
            <a:fillRect/>
          </a:stretch>
        </p:blipFill>
        <p:spPr>
          <a:xfrm>
            <a:off x="4470120" y="1346645"/>
            <a:ext cx="5601347" cy="4903281"/>
          </a:xfrm>
          <a:prstGeom prst="rect">
            <a:avLst/>
          </a:prstGeom>
        </p:spPr>
      </p:pic>
      <p:sp>
        <p:nvSpPr>
          <p:cNvPr id="12" name="Rectángulo 11">
            <a:extLst>
              <a:ext uri="{FF2B5EF4-FFF2-40B4-BE49-F238E27FC236}">
                <a16:creationId xmlns:a16="http://schemas.microsoft.com/office/drawing/2014/main" xmlns="" id="{3D1B8FDD-7948-4F35-9456-F9AE03821A29}"/>
              </a:ext>
            </a:extLst>
          </p:cNvPr>
          <p:cNvSpPr/>
          <p:nvPr/>
        </p:nvSpPr>
        <p:spPr>
          <a:xfrm>
            <a:off x="5237825" y="5912535"/>
            <a:ext cx="1260630" cy="248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1472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46710" y="5977719"/>
            <a:ext cx="5245290" cy="88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707886"/>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Crear documento a través de un XML SPEI</a:t>
            </a:r>
          </a:p>
        </p:txBody>
      </p:sp>
      <p:pic>
        <p:nvPicPr>
          <p:cNvPr id="3" name="Imagen 2">
            <a:extLst>
              <a:ext uri="{FF2B5EF4-FFF2-40B4-BE49-F238E27FC236}">
                <a16:creationId xmlns:a16="http://schemas.microsoft.com/office/drawing/2014/main" xmlns="" id="{645B87D1-19B0-45E8-9214-10B524C8AA40}"/>
              </a:ext>
            </a:extLst>
          </p:cNvPr>
          <p:cNvPicPr>
            <a:picLocks noChangeAspect="1"/>
          </p:cNvPicPr>
          <p:nvPr/>
        </p:nvPicPr>
        <p:blipFill>
          <a:blip r:embed="rId3"/>
          <a:stretch>
            <a:fillRect/>
          </a:stretch>
        </p:blipFill>
        <p:spPr>
          <a:xfrm>
            <a:off x="4470120" y="1346645"/>
            <a:ext cx="5601347" cy="4903281"/>
          </a:xfrm>
          <a:prstGeom prst="rect">
            <a:avLst/>
          </a:prstGeom>
        </p:spPr>
      </p:pic>
      <p:pic>
        <p:nvPicPr>
          <p:cNvPr id="4" name="Imagen 3">
            <a:extLst>
              <a:ext uri="{FF2B5EF4-FFF2-40B4-BE49-F238E27FC236}">
                <a16:creationId xmlns:a16="http://schemas.microsoft.com/office/drawing/2014/main" xmlns="" id="{DA663F57-4EBB-46A7-8C4E-240F8EC9A927}"/>
              </a:ext>
            </a:extLst>
          </p:cNvPr>
          <p:cNvPicPr>
            <a:picLocks noChangeAspect="1"/>
          </p:cNvPicPr>
          <p:nvPr/>
        </p:nvPicPr>
        <p:blipFill>
          <a:blip r:embed="rId4"/>
          <a:stretch>
            <a:fillRect/>
          </a:stretch>
        </p:blipFill>
        <p:spPr>
          <a:xfrm>
            <a:off x="3395662" y="1974247"/>
            <a:ext cx="7229475" cy="3648075"/>
          </a:xfrm>
          <a:prstGeom prst="rect">
            <a:avLst/>
          </a:prstGeom>
        </p:spPr>
      </p:pic>
      <p:sp>
        <p:nvSpPr>
          <p:cNvPr id="7" name="Rectángulo 6">
            <a:extLst>
              <a:ext uri="{FF2B5EF4-FFF2-40B4-BE49-F238E27FC236}">
                <a16:creationId xmlns:a16="http://schemas.microsoft.com/office/drawing/2014/main" xmlns="" id="{843E1413-372B-460C-BA09-494B1C7A0AE4}"/>
              </a:ext>
            </a:extLst>
          </p:cNvPr>
          <p:cNvSpPr/>
          <p:nvPr/>
        </p:nvSpPr>
        <p:spPr>
          <a:xfrm>
            <a:off x="3701987" y="5131300"/>
            <a:ext cx="6800295" cy="363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5114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707886"/>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Crear documento a través de un XML SPEI</a:t>
            </a:r>
          </a:p>
        </p:txBody>
      </p:sp>
      <p:pic>
        <p:nvPicPr>
          <p:cNvPr id="4" name="Imagen 3">
            <a:extLst>
              <a:ext uri="{FF2B5EF4-FFF2-40B4-BE49-F238E27FC236}">
                <a16:creationId xmlns:a16="http://schemas.microsoft.com/office/drawing/2014/main" xmlns="" id="{DA663F57-4EBB-46A7-8C4E-240F8EC9A927}"/>
              </a:ext>
            </a:extLst>
          </p:cNvPr>
          <p:cNvPicPr>
            <a:picLocks noChangeAspect="1"/>
          </p:cNvPicPr>
          <p:nvPr/>
        </p:nvPicPr>
        <p:blipFill rotWithShape="1">
          <a:blip r:embed="rId3"/>
          <a:srcRect/>
          <a:stretch/>
        </p:blipFill>
        <p:spPr>
          <a:xfrm>
            <a:off x="4194655" y="1974247"/>
            <a:ext cx="7229475" cy="3648075"/>
          </a:xfrm>
          <a:prstGeom prst="rect">
            <a:avLst/>
          </a:prstGeom>
        </p:spPr>
      </p:pic>
      <p:sp>
        <p:nvSpPr>
          <p:cNvPr id="7" name="Rectángulo 6">
            <a:extLst>
              <a:ext uri="{FF2B5EF4-FFF2-40B4-BE49-F238E27FC236}">
                <a16:creationId xmlns:a16="http://schemas.microsoft.com/office/drawing/2014/main" xmlns="" id="{843E1413-372B-460C-BA09-494B1C7A0AE4}"/>
              </a:ext>
            </a:extLst>
          </p:cNvPr>
          <p:cNvSpPr/>
          <p:nvPr/>
        </p:nvSpPr>
        <p:spPr>
          <a:xfrm>
            <a:off x="10839638" y="5131300"/>
            <a:ext cx="461637" cy="3639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xmlns="" id="{9EDC03B3-F4F5-41AD-AA8D-BB4811F57361}"/>
              </a:ext>
            </a:extLst>
          </p:cNvPr>
          <p:cNvSpPr txBox="1"/>
          <p:nvPr/>
        </p:nvSpPr>
        <p:spPr>
          <a:xfrm>
            <a:off x="833115" y="2767232"/>
            <a:ext cx="3212121" cy="2062103"/>
          </a:xfrm>
          <a:prstGeom prst="rect">
            <a:avLst/>
          </a:prstGeom>
          <a:noFill/>
        </p:spPr>
        <p:txBody>
          <a:bodyPr wrap="square" rtlCol="0">
            <a:spAutoFit/>
          </a:bodyPr>
          <a:lstStyle/>
          <a:p>
            <a:r>
              <a:rPr lang="es-ES_tradnl" sz="1600" dirty="0">
                <a:latin typeface="Titillium Web" charset="0"/>
                <a:ea typeface="Titillium Web" charset="0"/>
                <a:cs typeface="Titillium Web" charset="0"/>
              </a:rPr>
              <a:t>F3 solicita la ruta del XML, al seleccionar el XML SPEI este se moverá a la carpeta </a:t>
            </a:r>
            <a:r>
              <a:rPr lang="es-ES_tradnl" sz="1600" dirty="0" err="1">
                <a:latin typeface="Titillium Web" charset="0"/>
                <a:ea typeface="Titillium Web" charset="0"/>
                <a:cs typeface="Titillium Web" charset="0"/>
              </a:rPr>
              <a:t>CEPs</a:t>
            </a:r>
            <a:r>
              <a:rPr lang="es-ES_tradnl" sz="1600" dirty="0">
                <a:latin typeface="Titillium Web" charset="0"/>
                <a:ea typeface="Titillium Web" charset="0"/>
                <a:cs typeface="Titillium Web" charset="0"/>
              </a:rPr>
              <a:t> de la carpeta de la empresa</a:t>
            </a:r>
          </a:p>
          <a:p>
            <a:endParaRPr lang="es-ES_tradnl" sz="1600" dirty="0">
              <a:latin typeface="Titillium Web" charset="0"/>
              <a:ea typeface="Titillium Web" charset="0"/>
              <a:cs typeface="Titillium Web" charset="0"/>
            </a:endParaRPr>
          </a:p>
          <a:p>
            <a:r>
              <a:rPr lang="es-ES_tradnl" sz="1600" dirty="0">
                <a:latin typeface="Titillium Web" charset="0"/>
                <a:ea typeface="Titillium Web" charset="0"/>
                <a:cs typeface="Titillium Web" charset="0"/>
              </a:rPr>
              <a:t>F6 abre la ventana Pendientes recibidos y permite seleccionar un XML SPEI importado previamente</a:t>
            </a:r>
          </a:p>
        </p:txBody>
      </p:sp>
      <p:sp>
        <p:nvSpPr>
          <p:cNvPr id="2" name="Rectángulo 1"/>
          <p:cNvSpPr/>
          <p:nvPr/>
        </p:nvSpPr>
        <p:spPr>
          <a:xfrm>
            <a:off x="6933063" y="5813946"/>
            <a:ext cx="5258937" cy="104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8761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SPEI</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CuadroTexto 7">
            <a:extLst>
              <a:ext uri="{FF2B5EF4-FFF2-40B4-BE49-F238E27FC236}">
                <a16:creationId xmlns:a16="http://schemas.microsoft.com/office/drawing/2014/main" xmlns="" id="{FDE2FC7F-A1B2-439C-863B-0ED82DB0E93E}"/>
              </a:ext>
            </a:extLst>
          </p:cNvPr>
          <p:cNvSpPr txBox="1"/>
          <p:nvPr/>
        </p:nvSpPr>
        <p:spPr>
          <a:xfrm>
            <a:off x="683696" y="1414371"/>
            <a:ext cx="3877791" cy="400110"/>
          </a:xfrm>
          <a:prstGeom prst="rect">
            <a:avLst/>
          </a:prstGeom>
          <a:noFill/>
        </p:spPr>
        <p:txBody>
          <a:bodyPr wrap="square" rtlCol="0">
            <a:spAutoFit/>
          </a:bodyPr>
          <a:lstStyle/>
          <a:p>
            <a:r>
              <a:rPr lang="es-ES_tradnl" sz="2000" b="1" dirty="0">
                <a:solidFill>
                  <a:srgbClr val="0070C0"/>
                </a:solidFill>
                <a:latin typeface="Titillium Web" charset="0"/>
                <a:ea typeface="Titillium Web" charset="0"/>
                <a:cs typeface="Titillium Web" charset="0"/>
              </a:rPr>
              <a:t>Vista de XML</a:t>
            </a:r>
          </a:p>
        </p:txBody>
      </p:sp>
      <p:pic>
        <p:nvPicPr>
          <p:cNvPr id="2" name="Imagen 1">
            <a:extLst>
              <a:ext uri="{FF2B5EF4-FFF2-40B4-BE49-F238E27FC236}">
                <a16:creationId xmlns:a16="http://schemas.microsoft.com/office/drawing/2014/main" xmlns="" id="{9B00486B-D51D-4C20-AF47-362EC802312E}"/>
              </a:ext>
            </a:extLst>
          </p:cNvPr>
          <p:cNvPicPr>
            <a:picLocks noChangeAspect="1"/>
          </p:cNvPicPr>
          <p:nvPr/>
        </p:nvPicPr>
        <p:blipFill>
          <a:blip r:embed="rId3"/>
          <a:stretch>
            <a:fillRect/>
          </a:stretch>
        </p:blipFill>
        <p:spPr>
          <a:xfrm>
            <a:off x="62144" y="2544268"/>
            <a:ext cx="11842812" cy="2587032"/>
          </a:xfrm>
          <a:prstGeom prst="rect">
            <a:avLst/>
          </a:prstGeom>
        </p:spPr>
      </p:pic>
      <p:sp>
        <p:nvSpPr>
          <p:cNvPr id="10" name="Rectángulo 9">
            <a:extLst>
              <a:ext uri="{FF2B5EF4-FFF2-40B4-BE49-F238E27FC236}">
                <a16:creationId xmlns:a16="http://schemas.microsoft.com/office/drawing/2014/main" xmlns="" id="{F66B3702-74C5-40EC-B641-49894D00782F}"/>
              </a:ext>
            </a:extLst>
          </p:cNvPr>
          <p:cNvSpPr/>
          <p:nvPr/>
        </p:nvSpPr>
        <p:spPr>
          <a:xfrm>
            <a:off x="301839" y="2849731"/>
            <a:ext cx="6800295" cy="197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Rectángulo 11">
            <a:extLst>
              <a:ext uri="{FF2B5EF4-FFF2-40B4-BE49-F238E27FC236}">
                <a16:creationId xmlns:a16="http://schemas.microsoft.com/office/drawing/2014/main" xmlns="" id="{F62D8DC2-7B43-47D8-9F2B-FAFD1FAA0BE4}"/>
              </a:ext>
            </a:extLst>
          </p:cNvPr>
          <p:cNvSpPr/>
          <p:nvPr/>
        </p:nvSpPr>
        <p:spPr>
          <a:xfrm>
            <a:off x="301838" y="3352611"/>
            <a:ext cx="6800295" cy="197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Rectángulo 12">
            <a:extLst>
              <a:ext uri="{FF2B5EF4-FFF2-40B4-BE49-F238E27FC236}">
                <a16:creationId xmlns:a16="http://schemas.microsoft.com/office/drawing/2014/main" xmlns="" id="{7E2911B8-6C0E-432C-B303-48DE28AB165B}"/>
              </a:ext>
            </a:extLst>
          </p:cNvPr>
          <p:cNvSpPr/>
          <p:nvPr/>
        </p:nvSpPr>
        <p:spPr>
          <a:xfrm>
            <a:off x="301839" y="3685112"/>
            <a:ext cx="6800295" cy="197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xmlns="" id="{1C57C4C0-C918-48EC-AE25-3307DD19FA07}"/>
              </a:ext>
            </a:extLst>
          </p:cNvPr>
          <p:cNvSpPr txBox="1"/>
          <p:nvPr/>
        </p:nvSpPr>
        <p:spPr>
          <a:xfrm>
            <a:off x="812344" y="5075470"/>
            <a:ext cx="7905528" cy="338554"/>
          </a:xfrm>
          <a:prstGeom prst="rect">
            <a:avLst/>
          </a:prstGeom>
          <a:noFill/>
        </p:spPr>
        <p:txBody>
          <a:bodyPr wrap="square" rtlCol="0">
            <a:spAutoFit/>
          </a:bodyPr>
          <a:lstStyle/>
          <a:p>
            <a:r>
              <a:rPr lang="es-ES_tradnl" sz="1600" dirty="0">
                <a:latin typeface="Titillium Web" charset="0"/>
                <a:ea typeface="Titillium Web" charset="0"/>
                <a:cs typeface="Titillium Web" charset="0"/>
              </a:rPr>
              <a:t>Este proceso es opcional</a:t>
            </a:r>
          </a:p>
        </p:txBody>
      </p:sp>
      <p:sp>
        <p:nvSpPr>
          <p:cNvPr id="3" name="Rectángulo 2"/>
          <p:cNvSpPr/>
          <p:nvPr/>
        </p:nvSpPr>
        <p:spPr>
          <a:xfrm>
            <a:off x="6946710" y="6059606"/>
            <a:ext cx="5245290" cy="79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82044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MX" sz="4400" b="1" dirty="0">
                <a:solidFill>
                  <a:schemeClr val="bg1"/>
                </a:solidFill>
                <a:latin typeface="Titillium Web" charset="0"/>
                <a:ea typeface="Titillium Web" charset="0"/>
                <a:cs typeface="Titillium Web" charset="0"/>
              </a:rPr>
              <a:t>Cancelación de REP</a:t>
            </a:r>
            <a:endParaRPr lang="es-ES_tradnl" sz="4000" b="1" dirty="0">
              <a:solidFill>
                <a:schemeClr val="bg1"/>
              </a:solidFill>
              <a:latin typeface="Titillium Web" charset="0"/>
              <a:ea typeface="Titillium Web" charset="0"/>
              <a:cs typeface="Titillium Web" charset="0"/>
            </a:endParaRPr>
          </a:p>
        </p:txBody>
      </p:sp>
    </p:spTree>
    <p:extLst>
      <p:ext uri="{BB962C8B-B14F-4D97-AF65-F5344CB8AC3E}">
        <p14:creationId xmlns:p14="http://schemas.microsoft.com/office/powerpoint/2010/main" val="1015165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1554" y="661740"/>
            <a:ext cx="10885949" cy="523220"/>
          </a:xfrm>
          <a:prstGeom prst="rect">
            <a:avLst/>
          </a:prstGeom>
          <a:noFill/>
        </p:spPr>
        <p:txBody>
          <a:bodyPr wrap="square" rtlCol="0">
            <a:spAutoFit/>
          </a:bodyPr>
          <a:lstStyle/>
          <a:p>
            <a:r>
              <a:rPr lang="es-ES_tradnl" sz="2800" b="1" dirty="0">
                <a:solidFill>
                  <a:srgbClr val="0070C0"/>
                </a:solidFill>
                <a:latin typeface="Titillium Web" charset="0"/>
                <a:ea typeface="Titillium Web" charset="0"/>
                <a:cs typeface="Titillium Web" charset="0"/>
              </a:rPr>
              <a:t>Captura de documentos de recibo electrónico de pago</a:t>
            </a:r>
          </a:p>
        </p:txBody>
      </p:sp>
      <p:sp>
        <p:nvSpPr>
          <p:cNvPr id="11" name="Rectángulo 10"/>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pic>
        <p:nvPicPr>
          <p:cNvPr id="4" name="Imagen 3">
            <a:extLst>
              <a:ext uri="{FF2B5EF4-FFF2-40B4-BE49-F238E27FC236}">
                <a16:creationId xmlns:a16="http://schemas.microsoft.com/office/drawing/2014/main" xmlns="" id="{47CFB7BD-B32F-4933-9022-CF184618FC6F}"/>
              </a:ext>
            </a:extLst>
          </p:cNvPr>
          <p:cNvPicPr>
            <a:picLocks noChangeAspect="1"/>
          </p:cNvPicPr>
          <p:nvPr/>
        </p:nvPicPr>
        <p:blipFill>
          <a:blip r:embed="rId3"/>
          <a:stretch>
            <a:fillRect/>
          </a:stretch>
        </p:blipFill>
        <p:spPr>
          <a:xfrm>
            <a:off x="621554" y="1531055"/>
            <a:ext cx="10201275" cy="838200"/>
          </a:xfrm>
          <a:prstGeom prst="rect">
            <a:avLst/>
          </a:prstGeom>
        </p:spPr>
      </p:pic>
      <p:sp>
        <p:nvSpPr>
          <p:cNvPr id="2" name="Rectángulo 1"/>
          <p:cNvSpPr/>
          <p:nvPr/>
        </p:nvSpPr>
        <p:spPr>
          <a:xfrm>
            <a:off x="6905767" y="5991367"/>
            <a:ext cx="5286233" cy="86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879708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07740" y="485494"/>
            <a:ext cx="10010988"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Cuando existe un error en el REP</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357" y="3123469"/>
            <a:ext cx="882508" cy="448733"/>
          </a:xfrm>
          <a:prstGeom prst="rect">
            <a:avLst/>
          </a:prstGeom>
        </p:spPr>
      </p:pic>
      <p:sp>
        <p:nvSpPr>
          <p:cNvPr id="17" name="Rectángulo 16"/>
          <p:cNvSpPr/>
          <p:nvPr/>
        </p:nvSpPr>
        <p:spPr>
          <a:xfrm>
            <a:off x="6927021" y="2949853"/>
            <a:ext cx="1879134" cy="954107"/>
          </a:xfrm>
          <a:prstGeom prst="rect">
            <a:avLst/>
          </a:prstGeom>
          <a:noFill/>
        </p:spPr>
        <p:txBody>
          <a:bodyPr wrap="square" lIns="91440" tIns="45720" rIns="91440" bIns="45720">
            <a:spAutoFit/>
          </a:bodyPr>
          <a:lstStyle/>
          <a:p>
            <a:pPr algn="ctr"/>
            <a:r>
              <a:rPr lang="es-ES" sz="2800" b="0" cap="none" spc="0" dirty="0">
                <a:ln w="0"/>
                <a:effectLst/>
                <a:latin typeface="Titillium Web" charset="0"/>
                <a:ea typeface="Titillium Web" charset="0"/>
                <a:cs typeface="Titillium Web" charset="0"/>
              </a:rPr>
              <a:t>Generar Nuevo REP</a:t>
            </a: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737" y="3188693"/>
            <a:ext cx="625958" cy="318284"/>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214" y="3208148"/>
            <a:ext cx="625958" cy="318284"/>
          </a:xfrm>
          <a:prstGeom prst="rect">
            <a:avLst/>
          </a:prstGeom>
        </p:spPr>
      </p:pic>
      <p:sp>
        <p:nvSpPr>
          <p:cNvPr id="15" name="Rectángulo 14"/>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28" name="Agrupar 27"/>
          <p:cNvGrpSpPr/>
          <p:nvPr/>
        </p:nvGrpSpPr>
        <p:grpSpPr>
          <a:xfrm>
            <a:off x="1082685" y="1684885"/>
            <a:ext cx="2173118" cy="2956032"/>
            <a:chOff x="-331248" y="2441766"/>
            <a:chExt cx="2570590" cy="3587254"/>
          </a:xfrm>
        </p:grpSpPr>
        <p:pic>
          <p:nvPicPr>
            <p:cNvPr id="29" name="Imagen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8" y="2441766"/>
              <a:ext cx="2570590" cy="3587254"/>
            </a:xfrm>
            <a:prstGeom prst="rect">
              <a:avLst/>
            </a:prstGeom>
          </p:spPr>
        </p:pic>
        <p:sp>
          <p:nvSpPr>
            <p:cNvPr id="30" name="CuadroTexto 29"/>
            <p:cNvSpPr txBox="1"/>
            <p:nvPr/>
          </p:nvSpPr>
          <p:spPr>
            <a:xfrm>
              <a:off x="940274" y="3613283"/>
              <a:ext cx="1120243" cy="276999"/>
            </a:xfrm>
            <a:prstGeom prst="rect">
              <a:avLst/>
            </a:prstGeom>
            <a:noFill/>
          </p:spPr>
          <p:txBody>
            <a:bodyPr wrap="none" rtlCol="0">
              <a:spAutoFit/>
            </a:bodyPr>
            <a:lstStyle/>
            <a:p>
              <a:r>
                <a:rPr lang="es-ES_tradnl" sz="1200" dirty="0"/>
                <a:t>3 parcialidades</a:t>
              </a:r>
            </a:p>
          </p:txBody>
        </p:sp>
        <p:sp>
          <p:nvSpPr>
            <p:cNvPr id="31" name="CuadroTexto 30"/>
            <p:cNvSpPr txBox="1"/>
            <p:nvPr/>
          </p:nvSpPr>
          <p:spPr>
            <a:xfrm>
              <a:off x="647086" y="5633997"/>
              <a:ext cx="1501031" cy="336149"/>
            </a:xfrm>
            <a:prstGeom prst="rect">
              <a:avLst/>
            </a:prstGeom>
            <a:noFill/>
          </p:spPr>
          <p:txBody>
            <a:bodyPr wrap="none" rtlCol="0">
              <a:spAutoFit/>
            </a:bodyPr>
            <a:lstStyle/>
            <a:p>
              <a:r>
                <a:rPr lang="es-ES_tradnl" sz="1200"/>
                <a:t>Total: 100,000.00</a:t>
              </a:r>
            </a:p>
          </p:txBody>
        </p:sp>
      </p:grpSp>
      <p:grpSp>
        <p:nvGrpSpPr>
          <p:cNvPr id="51" name="Agrupar 50"/>
          <p:cNvGrpSpPr/>
          <p:nvPr/>
        </p:nvGrpSpPr>
        <p:grpSpPr>
          <a:xfrm>
            <a:off x="4329478" y="1638697"/>
            <a:ext cx="2128080" cy="3002220"/>
            <a:chOff x="7196084" y="2388941"/>
            <a:chExt cx="2040587" cy="2915728"/>
          </a:xfrm>
        </p:grpSpPr>
        <p:pic>
          <p:nvPicPr>
            <p:cNvPr id="52" name="Imagen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53" name="CuadroTexto 52"/>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54" name="CuadroTexto 53"/>
            <p:cNvSpPr txBox="1"/>
            <p:nvPr/>
          </p:nvSpPr>
          <p:spPr>
            <a:xfrm>
              <a:off x="7196084" y="4142458"/>
              <a:ext cx="880338" cy="338554"/>
            </a:xfrm>
            <a:prstGeom prst="rect">
              <a:avLst/>
            </a:prstGeom>
            <a:noFill/>
          </p:spPr>
          <p:txBody>
            <a:bodyPr wrap="square" rtlCol="0">
              <a:spAutoFit/>
            </a:bodyPr>
            <a:lstStyle/>
            <a:p>
              <a:pPr algn="ctr"/>
              <a:r>
                <a:rPr lang="es-ES_tradnl" sz="1000" dirty="0"/>
                <a:t>Importe saldo anterior</a:t>
              </a:r>
            </a:p>
          </p:txBody>
        </p:sp>
        <p:sp>
          <p:nvSpPr>
            <p:cNvPr id="55" name="CuadroTexto 54"/>
            <p:cNvSpPr txBox="1"/>
            <p:nvPr/>
          </p:nvSpPr>
          <p:spPr>
            <a:xfrm>
              <a:off x="7786634" y="4145725"/>
              <a:ext cx="840058" cy="338554"/>
            </a:xfrm>
            <a:prstGeom prst="rect">
              <a:avLst/>
            </a:prstGeom>
            <a:noFill/>
          </p:spPr>
          <p:txBody>
            <a:bodyPr wrap="square" rtlCol="0">
              <a:spAutoFit/>
            </a:bodyPr>
            <a:lstStyle/>
            <a:p>
              <a:pPr algn="ctr"/>
              <a:r>
                <a:rPr lang="es-ES_tradnl" sz="1000" dirty="0"/>
                <a:t>Importe pagado</a:t>
              </a:r>
            </a:p>
          </p:txBody>
        </p:sp>
        <p:sp>
          <p:nvSpPr>
            <p:cNvPr id="56" name="CuadroTexto 55"/>
            <p:cNvSpPr txBox="1"/>
            <p:nvPr/>
          </p:nvSpPr>
          <p:spPr>
            <a:xfrm>
              <a:off x="8349827" y="4145725"/>
              <a:ext cx="867415" cy="338554"/>
            </a:xfrm>
            <a:prstGeom prst="rect">
              <a:avLst/>
            </a:prstGeom>
            <a:noFill/>
          </p:spPr>
          <p:txBody>
            <a:bodyPr wrap="square" rtlCol="0">
              <a:spAutoFit/>
            </a:bodyPr>
            <a:lstStyle/>
            <a:p>
              <a:pPr algn="ctr"/>
              <a:r>
                <a:rPr lang="es-ES_tradnl" sz="1000" dirty="0"/>
                <a:t>Importe saldo insoluto</a:t>
              </a:r>
            </a:p>
          </p:txBody>
        </p:sp>
        <p:sp>
          <p:nvSpPr>
            <p:cNvPr id="57" name="CuadroTexto 56"/>
            <p:cNvSpPr txBox="1"/>
            <p:nvPr/>
          </p:nvSpPr>
          <p:spPr>
            <a:xfrm>
              <a:off x="7196084" y="4568041"/>
              <a:ext cx="867415" cy="179024"/>
            </a:xfrm>
            <a:prstGeom prst="rect">
              <a:avLst/>
            </a:prstGeom>
            <a:noFill/>
          </p:spPr>
          <p:txBody>
            <a:bodyPr wrap="square" rtlCol="0">
              <a:spAutoFit/>
            </a:bodyPr>
            <a:lstStyle/>
            <a:p>
              <a:pPr algn="ctr"/>
              <a:r>
                <a:rPr lang="es-ES_tradnl" sz="800" dirty="0"/>
                <a:t>100,000.00</a:t>
              </a:r>
            </a:p>
          </p:txBody>
        </p:sp>
        <p:sp>
          <p:nvSpPr>
            <p:cNvPr id="58" name="CuadroTexto 57"/>
            <p:cNvSpPr txBox="1"/>
            <p:nvPr/>
          </p:nvSpPr>
          <p:spPr>
            <a:xfrm>
              <a:off x="7764927" y="4568041"/>
              <a:ext cx="867415" cy="179024"/>
            </a:xfrm>
            <a:prstGeom prst="rect">
              <a:avLst/>
            </a:prstGeom>
            <a:noFill/>
          </p:spPr>
          <p:txBody>
            <a:bodyPr wrap="square" rtlCol="0">
              <a:spAutoFit/>
            </a:bodyPr>
            <a:lstStyle/>
            <a:p>
              <a:pPr algn="ctr"/>
              <a:r>
                <a:rPr lang="es-ES_tradnl" sz="800" dirty="0"/>
                <a:t>40,000.00</a:t>
              </a:r>
            </a:p>
          </p:txBody>
        </p:sp>
        <p:sp>
          <p:nvSpPr>
            <p:cNvPr id="59" name="CuadroTexto 58"/>
            <p:cNvSpPr txBox="1"/>
            <p:nvPr/>
          </p:nvSpPr>
          <p:spPr>
            <a:xfrm>
              <a:off x="8369256" y="4568041"/>
              <a:ext cx="867415" cy="179024"/>
            </a:xfrm>
            <a:prstGeom prst="rect">
              <a:avLst/>
            </a:prstGeom>
            <a:noFill/>
          </p:spPr>
          <p:txBody>
            <a:bodyPr wrap="square" rtlCol="0">
              <a:spAutoFit/>
            </a:bodyPr>
            <a:lstStyle/>
            <a:p>
              <a:pPr algn="ctr"/>
              <a:r>
                <a:rPr lang="es-ES_tradnl" sz="800" dirty="0"/>
                <a:t>60,000.00</a:t>
              </a:r>
            </a:p>
          </p:txBody>
        </p:sp>
      </p:grpSp>
      <p:grpSp>
        <p:nvGrpSpPr>
          <p:cNvPr id="24" name="Agrupar 50">
            <a:extLst>
              <a:ext uri="{FF2B5EF4-FFF2-40B4-BE49-F238E27FC236}">
                <a16:creationId xmlns:a16="http://schemas.microsoft.com/office/drawing/2014/main" xmlns="" id="{AFFA557A-77AA-493A-8DC3-9653B0D1C169}"/>
              </a:ext>
            </a:extLst>
          </p:cNvPr>
          <p:cNvGrpSpPr/>
          <p:nvPr/>
        </p:nvGrpSpPr>
        <p:grpSpPr>
          <a:xfrm>
            <a:off x="9515517" y="1590182"/>
            <a:ext cx="2128080" cy="3002220"/>
            <a:chOff x="7196084" y="2388941"/>
            <a:chExt cx="2040587" cy="2915728"/>
          </a:xfrm>
        </p:grpSpPr>
        <p:pic>
          <p:nvPicPr>
            <p:cNvPr id="25" name="Imagen 24">
              <a:extLst>
                <a:ext uri="{FF2B5EF4-FFF2-40B4-BE49-F238E27FC236}">
                  <a16:creationId xmlns:a16="http://schemas.microsoft.com/office/drawing/2014/main" xmlns="" id="{0D975F48-F182-452F-95E3-E482D4567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26" name="CuadroTexto 25">
              <a:extLst>
                <a:ext uri="{FF2B5EF4-FFF2-40B4-BE49-F238E27FC236}">
                  <a16:creationId xmlns:a16="http://schemas.microsoft.com/office/drawing/2014/main" xmlns="" id="{4DBDFC03-7C36-4DC7-924D-94665A3FCD78}"/>
                </a:ext>
              </a:extLst>
            </p:cNvPr>
            <p:cNvSpPr txBox="1"/>
            <p:nvPr/>
          </p:nvSpPr>
          <p:spPr>
            <a:xfrm>
              <a:off x="7262170" y="3793818"/>
              <a:ext cx="1889318" cy="276999"/>
            </a:xfrm>
            <a:prstGeom prst="rect">
              <a:avLst/>
            </a:prstGeom>
            <a:noFill/>
          </p:spPr>
          <p:txBody>
            <a:bodyPr wrap="square" rtlCol="0">
              <a:spAutoFit/>
            </a:bodyPr>
            <a:lstStyle/>
            <a:p>
              <a:r>
                <a:rPr lang="es-ES_tradnl" sz="1200" b="1" dirty="0">
                  <a:solidFill>
                    <a:srgbClr val="33850A"/>
                  </a:solidFill>
                </a:rPr>
                <a:t>Recibo Electrónico de Pago</a:t>
              </a:r>
            </a:p>
          </p:txBody>
        </p:sp>
        <p:sp>
          <p:nvSpPr>
            <p:cNvPr id="27" name="CuadroTexto 26">
              <a:extLst>
                <a:ext uri="{FF2B5EF4-FFF2-40B4-BE49-F238E27FC236}">
                  <a16:creationId xmlns:a16="http://schemas.microsoft.com/office/drawing/2014/main" xmlns="" id="{E29B9EBA-A22F-4F40-9F8E-0EBB4240F387}"/>
                </a:ext>
              </a:extLst>
            </p:cNvPr>
            <p:cNvSpPr txBox="1"/>
            <p:nvPr/>
          </p:nvSpPr>
          <p:spPr>
            <a:xfrm>
              <a:off x="7196084" y="4142458"/>
              <a:ext cx="880338" cy="338554"/>
            </a:xfrm>
            <a:prstGeom prst="rect">
              <a:avLst/>
            </a:prstGeom>
            <a:noFill/>
          </p:spPr>
          <p:txBody>
            <a:bodyPr wrap="square" rtlCol="0">
              <a:spAutoFit/>
            </a:bodyPr>
            <a:lstStyle/>
            <a:p>
              <a:pPr algn="ctr"/>
              <a:r>
                <a:rPr lang="es-ES_tradnl" sz="1000" dirty="0"/>
                <a:t>Importe saldo anterior</a:t>
              </a:r>
            </a:p>
          </p:txBody>
        </p:sp>
        <p:sp>
          <p:nvSpPr>
            <p:cNvPr id="33" name="CuadroTexto 32">
              <a:extLst>
                <a:ext uri="{FF2B5EF4-FFF2-40B4-BE49-F238E27FC236}">
                  <a16:creationId xmlns:a16="http://schemas.microsoft.com/office/drawing/2014/main" xmlns="" id="{5B5806F4-5149-4648-8C82-240A861DA968}"/>
                </a:ext>
              </a:extLst>
            </p:cNvPr>
            <p:cNvSpPr txBox="1"/>
            <p:nvPr/>
          </p:nvSpPr>
          <p:spPr>
            <a:xfrm>
              <a:off x="7786634" y="4145725"/>
              <a:ext cx="840058" cy="338554"/>
            </a:xfrm>
            <a:prstGeom prst="rect">
              <a:avLst/>
            </a:prstGeom>
            <a:noFill/>
          </p:spPr>
          <p:txBody>
            <a:bodyPr wrap="square" rtlCol="0">
              <a:spAutoFit/>
            </a:bodyPr>
            <a:lstStyle/>
            <a:p>
              <a:pPr algn="ctr"/>
              <a:r>
                <a:rPr lang="es-ES_tradnl" sz="1000" dirty="0"/>
                <a:t>Importe pagado</a:t>
              </a:r>
            </a:p>
          </p:txBody>
        </p:sp>
        <p:sp>
          <p:nvSpPr>
            <p:cNvPr id="34" name="CuadroTexto 33">
              <a:extLst>
                <a:ext uri="{FF2B5EF4-FFF2-40B4-BE49-F238E27FC236}">
                  <a16:creationId xmlns:a16="http://schemas.microsoft.com/office/drawing/2014/main" xmlns="" id="{150CA9EC-8ACD-4C00-BD85-C9B908CE1DBD}"/>
                </a:ext>
              </a:extLst>
            </p:cNvPr>
            <p:cNvSpPr txBox="1"/>
            <p:nvPr/>
          </p:nvSpPr>
          <p:spPr>
            <a:xfrm>
              <a:off x="8349827" y="4145725"/>
              <a:ext cx="867415" cy="338554"/>
            </a:xfrm>
            <a:prstGeom prst="rect">
              <a:avLst/>
            </a:prstGeom>
            <a:noFill/>
          </p:spPr>
          <p:txBody>
            <a:bodyPr wrap="square" rtlCol="0">
              <a:spAutoFit/>
            </a:bodyPr>
            <a:lstStyle/>
            <a:p>
              <a:pPr algn="ctr"/>
              <a:r>
                <a:rPr lang="es-ES_tradnl" sz="1000" dirty="0"/>
                <a:t>Importe saldo insoluto</a:t>
              </a:r>
            </a:p>
          </p:txBody>
        </p:sp>
        <p:sp>
          <p:nvSpPr>
            <p:cNvPr id="35" name="CuadroTexto 34">
              <a:extLst>
                <a:ext uri="{FF2B5EF4-FFF2-40B4-BE49-F238E27FC236}">
                  <a16:creationId xmlns:a16="http://schemas.microsoft.com/office/drawing/2014/main" xmlns="" id="{E97E3739-7D69-4AA9-A28E-FA08706E3EFC}"/>
                </a:ext>
              </a:extLst>
            </p:cNvPr>
            <p:cNvSpPr txBox="1"/>
            <p:nvPr/>
          </p:nvSpPr>
          <p:spPr>
            <a:xfrm>
              <a:off x="7196084" y="4568041"/>
              <a:ext cx="867415" cy="179024"/>
            </a:xfrm>
            <a:prstGeom prst="rect">
              <a:avLst/>
            </a:prstGeom>
            <a:noFill/>
          </p:spPr>
          <p:txBody>
            <a:bodyPr wrap="square" rtlCol="0">
              <a:spAutoFit/>
            </a:bodyPr>
            <a:lstStyle/>
            <a:p>
              <a:pPr algn="ctr"/>
              <a:r>
                <a:rPr lang="es-ES_tradnl" sz="800" dirty="0"/>
                <a:t>100,000.00</a:t>
              </a:r>
            </a:p>
          </p:txBody>
        </p:sp>
        <p:sp>
          <p:nvSpPr>
            <p:cNvPr id="36" name="CuadroTexto 35">
              <a:extLst>
                <a:ext uri="{FF2B5EF4-FFF2-40B4-BE49-F238E27FC236}">
                  <a16:creationId xmlns:a16="http://schemas.microsoft.com/office/drawing/2014/main" xmlns="" id="{67739CFF-5FB7-40EA-80F3-49C2FD0228E9}"/>
                </a:ext>
              </a:extLst>
            </p:cNvPr>
            <p:cNvSpPr txBox="1"/>
            <p:nvPr/>
          </p:nvSpPr>
          <p:spPr>
            <a:xfrm>
              <a:off x="7764927" y="4568041"/>
              <a:ext cx="867415" cy="209237"/>
            </a:xfrm>
            <a:prstGeom prst="rect">
              <a:avLst/>
            </a:prstGeom>
            <a:noFill/>
          </p:spPr>
          <p:txBody>
            <a:bodyPr wrap="square" rtlCol="0">
              <a:spAutoFit/>
            </a:bodyPr>
            <a:lstStyle/>
            <a:p>
              <a:pPr algn="ctr"/>
              <a:r>
                <a:rPr lang="es-ES_tradnl" sz="800" dirty="0"/>
                <a:t>50,000.00</a:t>
              </a:r>
            </a:p>
          </p:txBody>
        </p:sp>
        <p:sp>
          <p:nvSpPr>
            <p:cNvPr id="37" name="CuadroTexto 36">
              <a:extLst>
                <a:ext uri="{FF2B5EF4-FFF2-40B4-BE49-F238E27FC236}">
                  <a16:creationId xmlns:a16="http://schemas.microsoft.com/office/drawing/2014/main" xmlns="" id="{751314D6-72EE-4902-B6E5-24893770617B}"/>
                </a:ext>
              </a:extLst>
            </p:cNvPr>
            <p:cNvSpPr txBox="1"/>
            <p:nvPr/>
          </p:nvSpPr>
          <p:spPr>
            <a:xfrm>
              <a:off x="8369256" y="4568041"/>
              <a:ext cx="867415" cy="209237"/>
            </a:xfrm>
            <a:prstGeom prst="rect">
              <a:avLst/>
            </a:prstGeom>
            <a:noFill/>
          </p:spPr>
          <p:txBody>
            <a:bodyPr wrap="square" rtlCol="0">
              <a:spAutoFit/>
            </a:bodyPr>
            <a:lstStyle/>
            <a:p>
              <a:pPr algn="ctr"/>
              <a:r>
                <a:rPr lang="es-ES_tradnl" sz="800" dirty="0"/>
                <a:t>50,000.00</a:t>
              </a:r>
            </a:p>
          </p:txBody>
        </p:sp>
      </p:grpSp>
      <p:pic>
        <p:nvPicPr>
          <p:cNvPr id="38" name="Imagen 37">
            <a:extLst>
              <a:ext uri="{FF2B5EF4-FFF2-40B4-BE49-F238E27FC236}">
                <a16:creationId xmlns:a16="http://schemas.microsoft.com/office/drawing/2014/main" xmlns="" id="{4432D9E2-48F1-41D6-85E5-4F2872298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5732" y="2215131"/>
            <a:ext cx="1864146" cy="1849351"/>
          </a:xfrm>
          <a:prstGeom prst="rect">
            <a:avLst/>
          </a:prstGeom>
        </p:spPr>
      </p:pic>
      <p:sp>
        <p:nvSpPr>
          <p:cNvPr id="39" name="Rectángulo 38">
            <a:extLst>
              <a:ext uri="{FF2B5EF4-FFF2-40B4-BE49-F238E27FC236}">
                <a16:creationId xmlns:a16="http://schemas.microsoft.com/office/drawing/2014/main" xmlns="" id="{94DFE55E-2B14-4F4A-8798-5F7755828CE9}"/>
              </a:ext>
            </a:extLst>
          </p:cNvPr>
          <p:cNvSpPr/>
          <p:nvPr/>
        </p:nvSpPr>
        <p:spPr>
          <a:xfrm>
            <a:off x="4372092" y="4698943"/>
            <a:ext cx="1879134" cy="954107"/>
          </a:xfrm>
          <a:prstGeom prst="rect">
            <a:avLst/>
          </a:prstGeom>
          <a:noFill/>
        </p:spPr>
        <p:txBody>
          <a:bodyPr wrap="square" lIns="91440" tIns="45720" rIns="91440" bIns="45720">
            <a:spAutoFit/>
          </a:bodyPr>
          <a:lstStyle/>
          <a:p>
            <a:pPr algn="ctr"/>
            <a:r>
              <a:rPr lang="es-ES" sz="2800" b="0" cap="none" spc="0" dirty="0">
                <a:ln w="0"/>
                <a:effectLst/>
                <a:latin typeface="Titillium Web" charset="0"/>
                <a:ea typeface="Titillium Web" charset="0"/>
                <a:cs typeface="Titillium Web" charset="0"/>
              </a:rPr>
              <a:t>Error en el REP</a:t>
            </a:r>
          </a:p>
        </p:txBody>
      </p:sp>
      <p:sp>
        <p:nvSpPr>
          <p:cNvPr id="40" name="Rectángulo 39">
            <a:extLst>
              <a:ext uri="{FF2B5EF4-FFF2-40B4-BE49-F238E27FC236}">
                <a16:creationId xmlns:a16="http://schemas.microsoft.com/office/drawing/2014/main" xmlns="" id="{6AFEB8F8-414D-4657-B888-08D8E1B6C7B0}"/>
              </a:ext>
            </a:extLst>
          </p:cNvPr>
          <p:cNvSpPr/>
          <p:nvPr/>
        </p:nvSpPr>
        <p:spPr>
          <a:xfrm>
            <a:off x="9675628" y="4678649"/>
            <a:ext cx="1879134" cy="1077218"/>
          </a:xfrm>
          <a:prstGeom prst="rect">
            <a:avLst/>
          </a:prstGeom>
          <a:noFill/>
        </p:spPr>
        <p:txBody>
          <a:bodyPr wrap="square" lIns="91440" tIns="45720" rIns="91440" bIns="45720">
            <a:spAutoFit/>
          </a:bodyPr>
          <a:lstStyle/>
          <a:p>
            <a:pPr algn="ctr"/>
            <a:r>
              <a:rPr lang="es-ES" sz="1600" b="0" cap="none" spc="0" dirty="0">
                <a:ln w="0"/>
                <a:effectLst/>
                <a:latin typeface="Titillium Web" charset="0"/>
                <a:ea typeface="Titillium Web" charset="0"/>
                <a:cs typeface="Titillium Web" charset="0"/>
              </a:rPr>
              <a:t>Debo emitirlo a mas tardar el 31 de diciembre del año en curso</a:t>
            </a:r>
          </a:p>
        </p:txBody>
      </p:sp>
      <p:grpSp>
        <p:nvGrpSpPr>
          <p:cNvPr id="8" name="Grupo 7">
            <a:extLst>
              <a:ext uri="{FF2B5EF4-FFF2-40B4-BE49-F238E27FC236}">
                <a16:creationId xmlns:a16="http://schemas.microsoft.com/office/drawing/2014/main" xmlns="" id="{6EF321C7-1CC6-44FE-A2AB-7B537B751A3B}"/>
              </a:ext>
            </a:extLst>
          </p:cNvPr>
          <p:cNvGrpSpPr/>
          <p:nvPr/>
        </p:nvGrpSpPr>
        <p:grpSpPr>
          <a:xfrm>
            <a:off x="6684884" y="1786150"/>
            <a:ext cx="2552288" cy="646331"/>
            <a:chOff x="6684884" y="1786150"/>
            <a:chExt cx="2552288" cy="646331"/>
          </a:xfrm>
        </p:grpSpPr>
        <p:cxnSp>
          <p:nvCxnSpPr>
            <p:cNvPr id="5" name="Conector recto de flecha 4">
              <a:extLst>
                <a:ext uri="{FF2B5EF4-FFF2-40B4-BE49-F238E27FC236}">
                  <a16:creationId xmlns:a16="http://schemas.microsoft.com/office/drawing/2014/main" xmlns="" id="{89F1585C-60B8-4CE7-B68D-5164CD4BE87D}"/>
                </a:ext>
              </a:extLst>
            </p:cNvPr>
            <p:cNvCxnSpPr>
              <a:cxnSpLocks/>
            </p:cNvCxnSpPr>
            <p:nvPr/>
          </p:nvCxnSpPr>
          <p:spPr>
            <a:xfrm flipH="1">
              <a:off x="6684884" y="2432481"/>
              <a:ext cx="2552288" cy="0"/>
            </a:xfrm>
            <a:prstGeom prst="straightConnector1">
              <a:avLst/>
            </a:prstGeom>
            <a:ln w="381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Rectángulo 41">
              <a:extLst>
                <a:ext uri="{FF2B5EF4-FFF2-40B4-BE49-F238E27FC236}">
                  <a16:creationId xmlns:a16="http://schemas.microsoft.com/office/drawing/2014/main" xmlns="" id="{4AEE77C2-C7E4-4A85-B382-ED2DA99B82F6}"/>
                </a:ext>
              </a:extLst>
            </p:cNvPr>
            <p:cNvSpPr/>
            <p:nvPr/>
          </p:nvSpPr>
          <p:spPr>
            <a:xfrm>
              <a:off x="6946123" y="1786150"/>
              <a:ext cx="1879134" cy="646331"/>
            </a:xfrm>
            <a:prstGeom prst="rect">
              <a:avLst/>
            </a:prstGeom>
            <a:noFill/>
          </p:spPr>
          <p:txBody>
            <a:bodyPr wrap="square" lIns="91440" tIns="45720" rIns="91440" bIns="45720">
              <a:spAutoFit/>
            </a:bodyPr>
            <a:lstStyle/>
            <a:p>
              <a:pPr algn="ctr"/>
              <a:r>
                <a:rPr lang="es-ES" b="0" cap="none" spc="0" dirty="0">
                  <a:ln w="0"/>
                  <a:effectLst/>
                  <a:latin typeface="Titillium Web" charset="0"/>
                  <a:ea typeface="Titillium Web" charset="0"/>
                  <a:cs typeface="Titillium Web" charset="0"/>
                </a:rPr>
                <a:t>Relacionar el REP cancelado</a:t>
              </a:r>
            </a:p>
          </p:txBody>
        </p:sp>
      </p:grpSp>
      <p:sp>
        <p:nvSpPr>
          <p:cNvPr id="2" name="Rectángulo 1"/>
          <p:cNvSpPr/>
          <p:nvPr/>
        </p:nvSpPr>
        <p:spPr>
          <a:xfrm>
            <a:off x="6927021" y="5977719"/>
            <a:ext cx="5264979" cy="88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41652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9" grpId="0"/>
      <p:bldP spid="4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34045" y="485494"/>
            <a:ext cx="10034039"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dirty="0">
                <a:solidFill>
                  <a:srgbClr val="0070C0"/>
                </a:solidFill>
                <a:latin typeface="Titillium Web" charset="0"/>
                <a:ea typeface="Titillium Web" charset="0"/>
                <a:cs typeface="Titillium Web" charset="0"/>
              </a:rPr>
              <a:t>Regla 2.7.1.35 Sexto párrafo</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357" y="3123469"/>
            <a:ext cx="882508" cy="448733"/>
          </a:xfrm>
          <a:prstGeom prst="rect">
            <a:avLst/>
          </a:prstGeom>
        </p:spPr>
      </p:pic>
      <p:sp>
        <p:nvSpPr>
          <p:cNvPr id="17" name="Rectángulo 16"/>
          <p:cNvSpPr/>
          <p:nvPr/>
        </p:nvSpPr>
        <p:spPr>
          <a:xfrm>
            <a:off x="6751846" y="2853499"/>
            <a:ext cx="1879134" cy="1815882"/>
          </a:xfrm>
          <a:prstGeom prst="rect">
            <a:avLst/>
          </a:prstGeom>
          <a:noFill/>
        </p:spPr>
        <p:txBody>
          <a:bodyPr wrap="square" lIns="91440" tIns="45720" rIns="91440" bIns="45720">
            <a:spAutoFit/>
          </a:bodyPr>
          <a:lstStyle/>
          <a:p>
            <a:pPr algn="ctr"/>
            <a:r>
              <a:rPr lang="es-ES" sz="2800" b="0" cap="none" spc="0" dirty="0">
                <a:ln w="0"/>
                <a:effectLst/>
                <a:latin typeface="Titillium Web" charset="0"/>
                <a:ea typeface="Titillium Web" charset="0"/>
                <a:cs typeface="Titillium Web" charset="0"/>
              </a:rPr>
              <a:t>Si existe Error</a:t>
            </a:r>
          </a:p>
          <a:p>
            <a:pPr algn="ctr"/>
            <a:r>
              <a:rPr lang="es-ES" sz="2800" dirty="0">
                <a:ln w="0"/>
                <a:latin typeface="Titillium Web" charset="0"/>
                <a:ea typeface="Titillium Web" charset="0"/>
                <a:cs typeface="Titillium Web" charset="0"/>
              </a:rPr>
              <a:t>en el CFDI Ingreso</a:t>
            </a:r>
            <a:endParaRPr lang="es-ES" sz="2800" b="0" cap="none" spc="0" dirty="0">
              <a:ln w="0"/>
              <a:effectLst/>
              <a:latin typeface="Titillium Web" charset="0"/>
              <a:ea typeface="Titillium Web" charset="0"/>
              <a:cs typeface="Titillium Web" charset="0"/>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737" y="3188693"/>
            <a:ext cx="625958" cy="318284"/>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914" y="3188692"/>
            <a:ext cx="625958" cy="318284"/>
          </a:xfrm>
          <a:prstGeom prst="rect">
            <a:avLst/>
          </a:prstGeom>
        </p:spPr>
      </p:pic>
      <p:sp>
        <p:nvSpPr>
          <p:cNvPr id="15" name="Rectángulo 14"/>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CuadroTexto 2"/>
          <p:cNvSpPr txBox="1"/>
          <p:nvPr/>
        </p:nvSpPr>
        <p:spPr>
          <a:xfrm>
            <a:off x="715096" y="5148665"/>
            <a:ext cx="6574236" cy="523220"/>
          </a:xfrm>
          <a:prstGeom prst="rect">
            <a:avLst/>
          </a:prstGeom>
          <a:noFill/>
        </p:spPr>
        <p:txBody>
          <a:bodyPr wrap="none" rtlCol="0">
            <a:spAutoFit/>
          </a:bodyPr>
          <a:lstStyle/>
          <a:p>
            <a:r>
              <a:rPr lang="es-ES_tradnl" sz="2800" dirty="0">
                <a:latin typeface="Titillium Web" charset="0"/>
                <a:ea typeface="Titillium Web" charset="0"/>
                <a:cs typeface="Titillium Web" charset="0"/>
              </a:rPr>
              <a:t>Siempre y cuando el error no sea en el RFC</a:t>
            </a:r>
          </a:p>
        </p:txBody>
      </p:sp>
      <p:grpSp>
        <p:nvGrpSpPr>
          <p:cNvPr id="28" name="Agrupar 27"/>
          <p:cNvGrpSpPr/>
          <p:nvPr/>
        </p:nvGrpSpPr>
        <p:grpSpPr>
          <a:xfrm>
            <a:off x="1082685" y="1684885"/>
            <a:ext cx="2173118" cy="2956032"/>
            <a:chOff x="-331248" y="2441766"/>
            <a:chExt cx="2570590" cy="3587254"/>
          </a:xfrm>
        </p:grpSpPr>
        <p:pic>
          <p:nvPicPr>
            <p:cNvPr id="29" name="Imagen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8" y="2441766"/>
              <a:ext cx="2570590" cy="3587254"/>
            </a:xfrm>
            <a:prstGeom prst="rect">
              <a:avLst/>
            </a:prstGeom>
          </p:spPr>
        </p:pic>
        <p:sp>
          <p:nvSpPr>
            <p:cNvPr id="30" name="CuadroTexto 29"/>
            <p:cNvSpPr txBox="1"/>
            <p:nvPr/>
          </p:nvSpPr>
          <p:spPr>
            <a:xfrm>
              <a:off x="940274" y="3613283"/>
              <a:ext cx="1120243" cy="276999"/>
            </a:xfrm>
            <a:prstGeom prst="rect">
              <a:avLst/>
            </a:prstGeom>
            <a:noFill/>
          </p:spPr>
          <p:txBody>
            <a:bodyPr wrap="none" rtlCol="0">
              <a:spAutoFit/>
            </a:bodyPr>
            <a:lstStyle/>
            <a:p>
              <a:r>
                <a:rPr lang="es-ES_tradnl" sz="1200" dirty="0"/>
                <a:t>3 parcialidades</a:t>
              </a:r>
            </a:p>
          </p:txBody>
        </p:sp>
        <p:sp>
          <p:nvSpPr>
            <p:cNvPr id="31" name="CuadroTexto 30"/>
            <p:cNvSpPr txBox="1"/>
            <p:nvPr/>
          </p:nvSpPr>
          <p:spPr>
            <a:xfrm>
              <a:off x="647086" y="5633997"/>
              <a:ext cx="1501031" cy="336149"/>
            </a:xfrm>
            <a:prstGeom prst="rect">
              <a:avLst/>
            </a:prstGeom>
            <a:noFill/>
          </p:spPr>
          <p:txBody>
            <a:bodyPr wrap="none" rtlCol="0">
              <a:spAutoFit/>
            </a:bodyPr>
            <a:lstStyle/>
            <a:p>
              <a:r>
                <a:rPr lang="es-ES_tradnl" sz="1200"/>
                <a:t>Total: 100,000.00</a:t>
              </a:r>
            </a:p>
          </p:txBody>
        </p:sp>
      </p:grpSp>
      <p:pic>
        <p:nvPicPr>
          <p:cNvPr id="32" name="Imagen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522" y="2216651"/>
            <a:ext cx="1959634" cy="1944081"/>
          </a:xfrm>
          <a:prstGeom prst="rect">
            <a:avLst/>
          </a:prstGeom>
        </p:spPr>
      </p:pic>
      <p:grpSp>
        <p:nvGrpSpPr>
          <p:cNvPr id="51" name="Agrupar 50"/>
          <p:cNvGrpSpPr/>
          <p:nvPr/>
        </p:nvGrpSpPr>
        <p:grpSpPr>
          <a:xfrm>
            <a:off x="4329478" y="1638697"/>
            <a:ext cx="2128080" cy="3002220"/>
            <a:chOff x="7196084" y="2388941"/>
            <a:chExt cx="2040587" cy="2915728"/>
          </a:xfrm>
        </p:grpSpPr>
        <p:pic>
          <p:nvPicPr>
            <p:cNvPr id="52" name="Imagen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53" name="CuadroTexto 52"/>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54" name="CuadroTexto 53"/>
            <p:cNvSpPr txBox="1"/>
            <p:nvPr/>
          </p:nvSpPr>
          <p:spPr>
            <a:xfrm>
              <a:off x="7196084" y="4142458"/>
              <a:ext cx="880338" cy="338554"/>
            </a:xfrm>
            <a:prstGeom prst="rect">
              <a:avLst/>
            </a:prstGeom>
            <a:noFill/>
          </p:spPr>
          <p:txBody>
            <a:bodyPr wrap="square" rtlCol="0">
              <a:spAutoFit/>
            </a:bodyPr>
            <a:lstStyle/>
            <a:p>
              <a:pPr algn="ctr"/>
              <a:r>
                <a:rPr lang="es-ES_tradnl" sz="1000" dirty="0"/>
                <a:t>Importe saldo anterior</a:t>
              </a:r>
            </a:p>
          </p:txBody>
        </p:sp>
        <p:sp>
          <p:nvSpPr>
            <p:cNvPr id="55" name="CuadroTexto 54"/>
            <p:cNvSpPr txBox="1"/>
            <p:nvPr/>
          </p:nvSpPr>
          <p:spPr>
            <a:xfrm>
              <a:off x="7786634" y="4145725"/>
              <a:ext cx="840058" cy="338554"/>
            </a:xfrm>
            <a:prstGeom prst="rect">
              <a:avLst/>
            </a:prstGeom>
            <a:noFill/>
          </p:spPr>
          <p:txBody>
            <a:bodyPr wrap="square" rtlCol="0">
              <a:spAutoFit/>
            </a:bodyPr>
            <a:lstStyle/>
            <a:p>
              <a:pPr algn="ctr"/>
              <a:r>
                <a:rPr lang="es-ES_tradnl" sz="1000" dirty="0"/>
                <a:t>Importe pagado</a:t>
              </a:r>
            </a:p>
          </p:txBody>
        </p:sp>
        <p:sp>
          <p:nvSpPr>
            <p:cNvPr id="56" name="CuadroTexto 55"/>
            <p:cNvSpPr txBox="1"/>
            <p:nvPr/>
          </p:nvSpPr>
          <p:spPr>
            <a:xfrm>
              <a:off x="8349827" y="4145725"/>
              <a:ext cx="867415" cy="338554"/>
            </a:xfrm>
            <a:prstGeom prst="rect">
              <a:avLst/>
            </a:prstGeom>
            <a:noFill/>
          </p:spPr>
          <p:txBody>
            <a:bodyPr wrap="square" rtlCol="0">
              <a:spAutoFit/>
            </a:bodyPr>
            <a:lstStyle/>
            <a:p>
              <a:pPr algn="ctr"/>
              <a:r>
                <a:rPr lang="es-ES_tradnl" sz="1000" dirty="0"/>
                <a:t>Importe saldo insoluto</a:t>
              </a:r>
            </a:p>
          </p:txBody>
        </p:sp>
        <p:sp>
          <p:nvSpPr>
            <p:cNvPr id="57" name="CuadroTexto 56"/>
            <p:cNvSpPr txBox="1"/>
            <p:nvPr/>
          </p:nvSpPr>
          <p:spPr>
            <a:xfrm>
              <a:off x="7196084" y="4568041"/>
              <a:ext cx="867415" cy="179024"/>
            </a:xfrm>
            <a:prstGeom prst="rect">
              <a:avLst/>
            </a:prstGeom>
            <a:noFill/>
          </p:spPr>
          <p:txBody>
            <a:bodyPr wrap="square" rtlCol="0">
              <a:spAutoFit/>
            </a:bodyPr>
            <a:lstStyle/>
            <a:p>
              <a:pPr algn="ctr"/>
              <a:r>
                <a:rPr lang="es-ES_tradnl" sz="800" dirty="0"/>
                <a:t>100,000.00</a:t>
              </a:r>
            </a:p>
          </p:txBody>
        </p:sp>
        <p:sp>
          <p:nvSpPr>
            <p:cNvPr id="58" name="CuadroTexto 57"/>
            <p:cNvSpPr txBox="1"/>
            <p:nvPr/>
          </p:nvSpPr>
          <p:spPr>
            <a:xfrm>
              <a:off x="7764927" y="4568041"/>
              <a:ext cx="867415" cy="179024"/>
            </a:xfrm>
            <a:prstGeom prst="rect">
              <a:avLst/>
            </a:prstGeom>
            <a:noFill/>
          </p:spPr>
          <p:txBody>
            <a:bodyPr wrap="square" rtlCol="0">
              <a:spAutoFit/>
            </a:bodyPr>
            <a:lstStyle/>
            <a:p>
              <a:pPr algn="ctr"/>
              <a:r>
                <a:rPr lang="es-ES_tradnl" sz="800" dirty="0"/>
                <a:t>40,000.00</a:t>
              </a:r>
            </a:p>
          </p:txBody>
        </p:sp>
        <p:sp>
          <p:nvSpPr>
            <p:cNvPr id="59" name="CuadroTexto 58"/>
            <p:cNvSpPr txBox="1"/>
            <p:nvPr/>
          </p:nvSpPr>
          <p:spPr>
            <a:xfrm>
              <a:off x="8369256" y="4568041"/>
              <a:ext cx="867415" cy="179024"/>
            </a:xfrm>
            <a:prstGeom prst="rect">
              <a:avLst/>
            </a:prstGeom>
            <a:noFill/>
          </p:spPr>
          <p:txBody>
            <a:bodyPr wrap="square" rtlCol="0">
              <a:spAutoFit/>
            </a:bodyPr>
            <a:lstStyle/>
            <a:p>
              <a:pPr algn="ctr"/>
              <a:r>
                <a:rPr lang="es-ES_tradnl" sz="800" dirty="0"/>
                <a:t>60,000.00</a:t>
              </a:r>
            </a:p>
          </p:txBody>
        </p:sp>
      </p:gr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3402" y="1684118"/>
            <a:ext cx="2107818" cy="3002220"/>
          </a:xfrm>
          <a:prstGeom prst="rect">
            <a:avLst/>
          </a:prstGeom>
        </p:spPr>
      </p:pic>
      <p:sp>
        <p:nvSpPr>
          <p:cNvPr id="2" name="Rectángulo 1"/>
          <p:cNvSpPr/>
          <p:nvPr/>
        </p:nvSpPr>
        <p:spPr>
          <a:xfrm>
            <a:off x="6905767" y="6059606"/>
            <a:ext cx="5286233" cy="79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Imagen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92254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07740" y="470110"/>
            <a:ext cx="8634668"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a:solidFill>
                  <a:srgbClr val="0070C0"/>
                </a:solidFill>
                <a:latin typeface="Titillium Web" charset="0"/>
                <a:ea typeface="Titillium Web" charset="0"/>
                <a:cs typeface="Titillium Web" charset="0"/>
              </a:rPr>
              <a:t>Regla 2.7.1.35 Sexto párrafo</a:t>
            </a:r>
            <a:endParaRPr lang="es-ES_tradnl" b="1" dirty="0">
              <a:solidFill>
                <a:srgbClr val="0070C0"/>
              </a:solidFill>
              <a:latin typeface="Titillium Web" charset="0"/>
              <a:ea typeface="Titillium Web" charset="0"/>
              <a:cs typeface="Titillium Web"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410" y="3124546"/>
            <a:ext cx="882508" cy="448733"/>
          </a:xfrm>
          <a:prstGeom prst="rect">
            <a:avLst/>
          </a:prstGeom>
        </p:spPr>
      </p:pic>
      <p:sp>
        <p:nvSpPr>
          <p:cNvPr id="6" name="Rectángulo 5"/>
          <p:cNvSpPr/>
          <p:nvPr/>
        </p:nvSpPr>
        <p:spPr>
          <a:xfrm>
            <a:off x="289557" y="4964769"/>
            <a:ext cx="3175462" cy="1200329"/>
          </a:xfrm>
          <a:prstGeom prst="rect">
            <a:avLst/>
          </a:prstGeom>
          <a:noFill/>
        </p:spPr>
        <p:txBody>
          <a:bodyPr wrap="square" lIns="91440" tIns="45720" rIns="91440" bIns="45720">
            <a:spAutoFit/>
          </a:bodyPr>
          <a:lstStyle/>
          <a:p>
            <a:pPr algn="ctr"/>
            <a:r>
              <a:rPr lang="es-ES" sz="2400" b="0" cap="none" spc="0" dirty="0">
                <a:ln w="0"/>
                <a:effectLst/>
                <a:latin typeface="Titillium Web" charset="0"/>
                <a:ea typeface="Titillium Web" charset="0"/>
                <a:cs typeface="Titillium Web" charset="0"/>
              </a:rPr>
              <a:t>Si existe Error</a:t>
            </a:r>
          </a:p>
          <a:p>
            <a:pPr algn="ctr"/>
            <a:r>
              <a:rPr lang="es-ES" sz="2400" dirty="0">
                <a:ln w="0"/>
                <a:latin typeface="Titillium Web" charset="0"/>
                <a:ea typeface="Titillium Web" charset="0"/>
                <a:cs typeface="Titillium Web" charset="0"/>
              </a:rPr>
              <a:t>en el RFC del CFDI Ingreso</a:t>
            </a:r>
            <a:endParaRPr lang="es-ES" sz="2400" b="0" cap="none" spc="0" dirty="0">
              <a:ln w="0"/>
              <a:effectLst/>
              <a:latin typeface="Titillium Web" charset="0"/>
              <a:ea typeface="Titillium Web" charset="0"/>
              <a:cs typeface="Titillium Web"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790" y="3189770"/>
            <a:ext cx="625958" cy="318284"/>
          </a:xfrm>
          <a:prstGeom prst="rect">
            <a:avLst/>
          </a:prstGeom>
        </p:spPr>
      </p:pic>
      <p:sp>
        <p:nvSpPr>
          <p:cNvPr id="14" name="Rectángulo 13"/>
          <p:cNvSpPr/>
          <p:nvPr/>
        </p:nvSpPr>
        <p:spPr>
          <a:xfrm>
            <a:off x="7326993" y="4865316"/>
            <a:ext cx="1929369" cy="461665"/>
          </a:xfrm>
          <a:prstGeom prst="rect">
            <a:avLst/>
          </a:prstGeom>
          <a:noFill/>
        </p:spPr>
        <p:txBody>
          <a:bodyPr wrap="square" lIns="91440" tIns="45720" rIns="91440" bIns="45720">
            <a:spAutoFit/>
          </a:bodyPr>
          <a:lstStyle/>
          <a:p>
            <a:pPr algn="ctr"/>
            <a:r>
              <a:rPr lang="es-ES" sz="2400" b="1" cap="none" spc="0">
                <a:ln w="0"/>
                <a:effectLst/>
                <a:latin typeface="Titillium Web" charset="0"/>
                <a:ea typeface="Titillium Web" charset="0"/>
                <a:cs typeface="Titillium Web" charset="0"/>
              </a:rPr>
              <a:t>RFC correcto</a:t>
            </a:r>
            <a:endParaRPr lang="es-ES" sz="2400" b="1" cap="none" spc="0" dirty="0">
              <a:ln w="0"/>
              <a:effectLst/>
              <a:latin typeface="Titillium Web" charset="0"/>
              <a:ea typeface="Titillium Web" charset="0"/>
              <a:cs typeface="Titillium Web" charset="0"/>
            </a:endParaRPr>
          </a:p>
        </p:txBody>
      </p:sp>
      <p:sp>
        <p:nvSpPr>
          <p:cNvPr id="15" name="Rectángulo 14"/>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19" name="Agrupar 18"/>
          <p:cNvGrpSpPr/>
          <p:nvPr/>
        </p:nvGrpSpPr>
        <p:grpSpPr>
          <a:xfrm>
            <a:off x="705354" y="1748685"/>
            <a:ext cx="2173118" cy="2956032"/>
            <a:chOff x="-331248" y="2441766"/>
            <a:chExt cx="2570590" cy="3587254"/>
          </a:xfrm>
        </p:grpSpPr>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8" y="2441766"/>
              <a:ext cx="2570590" cy="3587254"/>
            </a:xfrm>
            <a:prstGeom prst="rect">
              <a:avLst/>
            </a:prstGeom>
          </p:spPr>
        </p:pic>
        <p:sp>
          <p:nvSpPr>
            <p:cNvPr id="21" name="CuadroTexto 20"/>
            <p:cNvSpPr txBox="1"/>
            <p:nvPr/>
          </p:nvSpPr>
          <p:spPr>
            <a:xfrm>
              <a:off x="899460" y="3613283"/>
              <a:ext cx="1120243" cy="277000"/>
            </a:xfrm>
            <a:prstGeom prst="rect">
              <a:avLst/>
            </a:prstGeom>
            <a:noFill/>
          </p:spPr>
          <p:txBody>
            <a:bodyPr wrap="none" rtlCol="0">
              <a:spAutoFit/>
            </a:bodyPr>
            <a:lstStyle/>
            <a:p>
              <a:r>
                <a:rPr lang="es-ES_tradnl" sz="1200" dirty="0"/>
                <a:t>3 parcialidades</a:t>
              </a:r>
            </a:p>
          </p:txBody>
        </p:sp>
        <p:sp>
          <p:nvSpPr>
            <p:cNvPr id="22" name="CuadroTexto 21"/>
            <p:cNvSpPr txBox="1"/>
            <p:nvPr/>
          </p:nvSpPr>
          <p:spPr>
            <a:xfrm>
              <a:off x="647086" y="5633997"/>
              <a:ext cx="1501031" cy="336149"/>
            </a:xfrm>
            <a:prstGeom prst="rect">
              <a:avLst/>
            </a:prstGeom>
            <a:noFill/>
          </p:spPr>
          <p:txBody>
            <a:bodyPr wrap="none" rtlCol="0">
              <a:spAutoFit/>
            </a:bodyPr>
            <a:lstStyle/>
            <a:p>
              <a:r>
                <a:rPr lang="es-ES_tradnl" sz="1200"/>
                <a:t>Total: 100,000.00</a:t>
              </a:r>
            </a:p>
          </p:txBody>
        </p:sp>
      </p:grpSp>
      <p:grpSp>
        <p:nvGrpSpPr>
          <p:cNvPr id="23" name="Agrupar 22"/>
          <p:cNvGrpSpPr/>
          <p:nvPr/>
        </p:nvGrpSpPr>
        <p:grpSpPr>
          <a:xfrm>
            <a:off x="3895626" y="1748685"/>
            <a:ext cx="2128080" cy="3002220"/>
            <a:chOff x="7196084" y="2388941"/>
            <a:chExt cx="2040587" cy="2915728"/>
          </a:xfrm>
        </p:grpSpPr>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25" name="CuadroTexto 24"/>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26" name="CuadroTexto 25"/>
            <p:cNvSpPr txBox="1"/>
            <p:nvPr/>
          </p:nvSpPr>
          <p:spPr>
            <a:xfrm>
              <a:off x="7196084" y="4142458"/>
              <a:ext cx="880338" cy="338554"/>
            </a:xfrm>
            <a:prstGeom prst="rect">
              <a:avLst/>
            </a:prstGeom>
            <a:noFill/>
          </p:spPr>
          <p:txBody>
            <a:bodyPr wrap="square" rtlCol="0">
              <a:spAutoFit/>
            </a:bodyPr>
            <a:lstStyle/>
            <a:p>
              <a:pPr algn="ctr"/>
              <a:r>
                <a:rPr lang="es-ES_tradnl" sz="1000" dirty="0"/>
                <a:t>Importe saldo anterior</a:t>
              </a:r>
            </a:p>
          </p:txBody>
        </p:sp>
        <p:sp>
          <p:nvSpPr>
            <p:cNvPr id="27" name="CuadroTexto 26"/>
            <p:cNvSpPr txBox="1"/>
            <p:nvPr/>
          </p:nvSpPr>
          <p:spPr>
            <a:xfrm>
              <a:off x="7786634" y="4145725"/>
              <a:ext cx="840058" cy="338554"/>
            </a:xfrm>
            <a:prstGeom prst="rect">
              <a:avLst/>
            </a:prstGeom>
            <a:noFill/>
          </p:spPr>
          <p:txBody>
            <a:bodyPr wrap="square" rtlCol="0">
              <a:spAutoFit/>
            </a:bodyPr>
            <a:lstStyle/>
            <a:p>
              <a:pPr algn="ctr"/>
              <a:r>
                <a:rPr lang="es-ES_tradnl" sz="1000" dirty="0"/>
                <a:t>Importe pagado</a:t>
              </a:r>
            </a:p>
          </p:txBody>
        </p:sp>
        <p:sp>
          <p:nvSpPr>
            <p:cNvPr id="28" name="CuadroTexto 27"/>
            <p:cNvSpPr txBox="1"/>
            <p:nvPr/>
          </p:nvSpPr>
          <p:spPr>
            <a:xfrm>
              <a:off x="8349827" y="4145725"/>
              <a:ext cx="867415" cy="338554"/>
            </a:xfrm>
            <a:prstGeom prst="rect">
              <a:avLst/>
            </a:prstGeom>
            <a:noFill/>
          </p:spPr>
          <p:txBody>
            <a:bodyPr wrap="square" rtlCol="0">
              <a:spAutoFit/>
            </a:bodyPr>
            <a:lstStyle/>
            <a:p>
              <a:pPr algn="ctr"/>
              <a:r>
                <a:rPr lang="es-ES_tradnl" sz="1000" dirty="0"/>
                <a:t>Importe saldo insoluto</a:t>
              </a:r>
            </a:p>
          </p:txBody>
        </p:sp>
        <p:sp>
          <p:nvSpPr>
            <p:cNvPr id="29" name="CuadroTexto 28"/>
            <p:cNvSpPr txBox="1"/>
            <p:nvPr/>
          </p:nvSpPr>
          <p:spPr>
            <a:xfrm>
              <a:off x="7196084" y="4568041"/>
              <a:ext cx="867415" cy="179024"/>
            </a:xfrm>
            <a:prstGeom prst="rect">
              <a:avLst/>
            </a:prstGeom>
            <a:noFill/>
          </p:spPr>
          <p:txBody>
            <a:bodyPr wrap="square" rtlCol="0">
              <a:spAutoFit/>
            </a:bodyPr>
            <a:lstStyle/>
            <a:p>
              <a:pPr algn="ctr"/>
              <a:r>
                <a:rPr lang="es-ES_tradnl" sz="800" dirty="0"/>
                <a:t>100,000.00</a:t>
              </a:r>
            </a:p>
          </p:txBody>
        </p:sp>
        <p:sp>
          <p:nvSpPr>
            <p:cNvPr id="30" name="CuadroTexto 29"/>
            <p:cNvSpPr txBox="1"/>
            <p:nvPr/>
          </p:nvSpPr>
          <p:spPr>
            <a:xfrm>
              <a:off x="7764927" y="4568041"/>
              <a:ext cx="867415" cy="179024"/>
            </a:xfrm>
            <a:prstGeom prst="rect">
              <a:avLst/>
            </a:prstGeom>
            <a:noFill/>
          </p:spPr>
          <p:txBody>
            <a:bodyPr wrap="square" rtlCol="0">
              <a:spAutoFit/>
            </a:bodyPr>
            <a:lstStyle/>
            <a:p>
              <a:pPr algn="ctr"/>
              <a:r>
                <a:rPr lang="es-ES_tradnl" sz="800" dirty="0"/>
                <a:t>40,000.00</a:t>
              </a:r>
            </a:p>
          </p:txBody>
        </p:sp>
        <p:sp>
          <p:nvSpPr>
            <p:cNvPr id="31" name="CuadroTexto 30"/>
            <p:cNvSpPr txBox="1"/>
            <p:nvPr/>
          </p:nvSpPr>
          <p:spPr>
            <a:xfrm>
              <a:off x="8369256" y="4568041"/>
              <a:ext cx="867415" cy="179024"/>
            </a:xfrm>
            <a:prstGeom prst="rect">
              <a:avLst/>
            </a:prstGeom>
            <a:noFill/>
          </p:spPr>
          <p:txBody>
            <a:bodyPr wrap="square" rtlCol="0">
              <a:spAutoFit/>
            </a:bodyPr>
            <a:lstStyle/>
            <a:p>
              <a:pPr algn="ctr"/>
              <a:r>
                <a:rPr lang="es-ES_tradnl" sz="800" dirty="0"/>
                <a:t>60,000.00</a:t>
              </a:r>
            </a:p>
          </p:txBody>
        </p:sp>
      </p:grpSp>
      <p:sp>
        <p:nvSpPr>
          <p:cNvPr id="32" name="CuadroTexto 31"/>
          <p:cNvSpPr txBox="1"/>
          <p:nvPr/>
        </p:nvSpPr>
        <p:spPr>
          <a:xfrm>
            <a:off x="2020224" y="1841728"/>
            <a:ext cx="874983" cy="307777"/>
          </a:xfrm>
          <a:prstGeom prst="rect">
            <a:avLst/>
          </a:prstGeom>
          <a:noFill/>
        </p:spPr>
        <p:txBody>
          <a:bodyPr wrap="none" rtlCol="0">
            <a:spAutoFit/>
          </a:bodyPr>
          <a:lstStyle/>
          <a:p>
            <a:r>
              <a:rPr lang="es-ES_tradnl" sz="1400" b="1">
                <a:solidFill>
                  <a:schemeClr val="accent1">
                    <a:lumMod val="75000"/>
                  </a:schemeClr>
                </a:solidFill>
              </a:rPr>
              <a:t>Folio-501</a:t>
            </a:r>
          </a:p>
        </p:txBody>
      </p:sp>
      <p:pic>
        <p:nvPicPr>
          <p:cNvPr id="33" name="Imagen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549" y="2478797"/>
            <a:ext cx="1864146" cy="1849351"/>
          </a:xfrm>
          <a:prstGeom prst="rect">
            <a:avLst/>
          </a:prstGeom>
        </p:spPr>
      </p:pic>
      <p:pic>
        <p:nvPicPr>
          <p:cNvPr id="35" name="Imagen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343711"/>
            <a:ext cx="1864146" cy="1849351"/>
          </a:xfrm>
          <a:prstGeom prst="rect">
            <a:avLst/>
          </a:prstGeom>
        </p:spPr>
      </p:pic>
      <p:grpSp>
        <p:nvGrpSpPr>
          <p:cNvPr id="40" name="Agrupar 39"/>
          <p:cNvGrpSpPr/>
          <p:nvPr/>
        </p:nvGrpSpPr>
        <p:grpSpPr>
          <a:xfrm>
            <a:off x="9910337" y="1748685"/>
            <a:ext cx="2128080" cy="3002220"/>
            <a:chOff x="7196084" y="2388941"/>
            <a:chExt cx="2040587" cy="2915728"/>
          </a:xfrm>
        </p:grpSpPr>
        <p:pic>
          <p:nvPicPr>
            <p:cNvPr id="41" name="Imagen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417" y="2388941"/>
              <a:ext cx="2020825" cy="2915728"/>
            </a:xfrm>
            <a:prstGeom prst="rect">
              <a:avLst/>
            </a:prstGeom>
          </p:spPr>
        </p:pic>
        <p:sp>
          <p:nvSpPr>
            <p:cNvPr id="42" name="CuadroTexto 41"/>
            <p:cNvSpPr txBox="1"/>
            <p:nvPr/>
          </p:nvSpPr>
          <p:spPr>
            <a:xfrm>
              <a:off x="7262170" y="3793818"/>
              <a:ext cx="1889318" cy="276999"/>
            </a:xfrm>
            <a:prstGeom prst="rect">
              <a:avLst/>
            </a:prstGeom>
            <a:noFill/>
          </p:spPr>
          <p:txBody>
            <a:bodyPr wrap="square" rtlCol="0">
              <a:spAutoFit/>
            </a:bodyPr>
            <a:lstStyle/>
            <a:p>
              <a:r>
                <a:rPr lang="es-ES_tradnl" sz="1200" b="1">
                  <a:solidFill>
                    <a:srgbClr val="33850A"/>
                  </a:solidFill>
                </a:rPr>
                <a:t>Recibo Electrónico de Pago</a:t>
              </a:r>
            </a:p>
          </p:txBody>
        </p:sp>
        <p:sp>
          <p:nvSpPr>
            <p:cNvPr id="43" name="CuadroTexto 42"/>
            <p:cNvSpPr txBox="1"/>
            <p:nvPr/>
          </p:nvSpPr>
          <p:spPr>
            <a:xfrm>
              <a:off x="7196084" y="4142458"/>
              <a:ext cx="880338" cy="338554"/>
            </a:xfrm>
            <a:prstGeom prst="rect">
              <a:avLst/>
            </a:prstGeom>
            <a:noFill/>
          </p:spPr>
          <p:txBody>
            <a:bodyPr wrap="square" rtlCol="0">
              <a:spAutoFit/>
            </a:bodyPr>
            <a:lstStyle/>
            <a:p>
              <a:pPr algn="ctr"/>
              <a:r>
                <a:rPr lang="es-ES_tradnl" sz="1000" dirty="0"/>
                <a:t>Importe saldo anterior</a:t>
              </a:r>
            </a:p>
          </p:txBody>
        </p:sp>
        <p:sp>
          <p:nvSpPr>
            <p:cNvPr id="44" name="CuadroTexto 43"/>
            <p:cNvSpPr txBox="1"/>
            <p:nvPr/>
          </p:nvSpPr>
          <p:spPr>
            <a:xfrm>
              <a:off x="7786634" y="4145725"/>
              <a:ext cx="840058" cy="338554"/>
            </a:xfrm>
            <a:prstGeom prst="rect">
              <a:avLst/>
            </a:prstGeom>
            <a:noFill/>
          </p:spPr>
          <p:txBody>
            <a:bodyPr wrap="square" rtlCol="0">
              <a:spAutoFit/>
            </a:bodyPr>
            <a:lstStyle/>
            <a:p>
              <a:pPr algn="ctr"/>
              <a:r>
                <a:rPr lang="es-ES_tradnl" sz="1000" dirty="0"/>
                <a:t>Importe pagado</a:t>
              </a:r>
            </a:p>
          </p:txBody>
        </p:sp>
        <p:sp>
          <p:nvSpPr>
            <p:cNvPr id="45" name="CuadroTexto 44"/>
            <p:cNvSpPr txBox="1"/>
            <p:nvPr/>
          </p:nvSpPr>
          <p:spPr>
            <a:xfrm>
              <a:off x="8349827" y="4145725"/>
              <a:ext cx="867415" cy="338554"/>
            </a:xfrm>
            <a:prstGeom prst="rect">
              <a:avLst/>
            </a:prstGeom>
            <a:noFill/>
          </p:spPr>
          <p:txBody>
            <a:bodyPr wrap="square" rtlCol="0">
              <a:spAutoFit/>
            </a:bodyPr>
            <a:lstStyle/>
            <a:p>
              <a:pPr algn="ctr"/>
              <a:r>
                <a:rPr lang="es-ES_tradnl" sz="1000" dirty="0"/>
                <a:t>Importe saldo insoluto</a:t>
              </a:r>
            </a:p>
          </p:txBody>
        </p:sp>
        <p:sp>
          <p:nvSpPr>
            <p:cNvPr id="46" name="CuadroTexto 45"/>
            <p:cNvSpPr txBox="1"/>
            <p:nvPr/>
          </p:nvSpPr>
          <p:spPr>
            <a:xfrm>
              <a:off x="7196084" y="4568041"/>
              <a:ext cx="867415" cy="179024"/>
            </a:xfrm>
            <a:prstGeom prst="rect">
              <a:avLst/>
            </a:prstGeom>
            <a:noFill/>
          </p:spPr>
          <p:txBody>
            <a:bodyPr wrap="square" rtlCol="0">
              <a:spAutoFit/>
            </a:bodyPr>
            <a:lstStyle/>
            <a:p>
              <a:pPr algn="ctr"/>
              <a:r>
                <a:rPr lang="es-ES_tradnl" sz="800" dirty="0"/>
                <a:t>100,000.00</a:t>
              </a:r>
            </a:p>
          </p:txBody>
        </p:sp>
        <p:sp>
          <p:nvSpPr>
            <p:cNvPr id="47" name="CuadroTexto 46"/>
            <p:cNvSpPr txBox="1"/>
            <p:nvPr/>
          </p:nvSpPr>
          <p:spPr>
            <a:xfrm>
              <a:off x="7764927" y="4568041"/>
              <a:ext cx="867415" cy="179024"/>
            </a:xfrm>
            <a:prstGeom prst="rect">
              <a:avLst/>
            </a:prstGeom>
            <a:noFill/>
          </p:spPr>
          <p:txBody>
            <a:bodyPr wrap="square" rtlCol="0">
              <a:spAutoFit/>
            </a:bodyPr>
            <a:lstStyle/>
            <a:p>
              <a:pPr algn="ctr"/>
              <a:r>
                <a:rPr lang="es-ES_tradnl" sz="800" dirty="0"/>
                <a:t>40,000.00</a:t>
              </a:r>
            </a:p>
          </p:txBody>
        </p:sp>
        <p:sp>
          <p:nvSpPr>
            <p:cNvPr id="48" name="CuadroTexto 47"/>
            <p:cNvSpPr txBox="1"/>
            <p:nvPr/>
          </p:nvSpPr>
          <p:spPr>
            <a:xfrm>
              <a:off x="8369256" y="4568041"/>
              <a:ext cx="867415" cy="179024"/>
            </a:xfrm>
            <a:prstGeom prst="rect">
              <a:avLst/>
            </a:prstGeom>
            <a:noFill/>
          </p:spPr>
          <p:txBody>
            <a:bodyPr wrap="square" rtlCol="0">
              <a:spAutoFit/>
            </a:bodyPr>
            <a:lstStyle/>
            <a:p>
              <a:pPr algn="ctr"/>
              <a:r>
                <a:rPr lang="es-ES_tradnl" sz="800" dirty="0"/>
                <a:t>60,000.00</a:t>
              </a:r>
            </a:p>
          </p:txBody>
        </p:sp>
      </p:grpSp>
      <p:grpSp>
        <p:nvGrpSpPr>
          <p:cNvPr id="2" name="Agrupar 1"/>
          <p:cNvGrpSpPr/>
          <p:nvPr/>
        </p:nvGrpSpPr>
        <p:grpSpPr>
          <a:xfrm>
            <a:off x="7205119" y="1711754"/>
            <a:ext cx="2295469" cy="2956032"/>
            <a:chOff x="6720065" y="1748685"/>
            <a:chExt cx="2295469" cy="2956032"/>
          </a:xfrm>
        </p:grpSpPr>
        <p:grpSp>
          <p:nvGrpSpPr>
            <p:cNvPr id="36" name="Agrupar 35"/>
            <p:cNvGrpSpPr/>
            <p:nvPr/>
          </p:nvGrpSpPr>
          <p:grpSpPr>
            <a:xfrm>
              <a:off x="6720065" y="1748685"/>
              <a:ext cx="2173118" cy="2956032"/>
              <a:chOff x="-331248" y="2441766"/>
              <a:chExt cx="2570590" cy="3587254"/>
            </a:xfrm>
          </p:grpSpPr>
          <p:pic>
            <p:nvPicPr>
              <p:cNvPr id="37" name="Imagen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48" y="2441766"/>
                <a:ext cx="2570590" cy="3587254"/>
              </a:xfrm>
              <a:prstGeom prst="rect">
                <a:avLst/>
              </a:prstGeom>
            </p:spPr>
          </p:pic>
          <p:sp>
            <p:nvSpPr>
              <p:cNvPr id="38" name="CuadroTexto 37"/>
              <p:cNvSpPr txBox="1"/>
              <p:nvPr/>
            </p:nvSpPr>
            <p:spPr>
              <a:xfrm>
                <a:off x="899460" y="3613283"/>
                <a:ext cx="1120243" cy="277000"/>
              </a:xfrm>
              <a:prstGeom prst="rect">
                <a:avLst/>
              </a:prstGeom>
              <a:noFill/>
            </p:spPr>
            <p:txBody>
              <a:bodyPr wrap="none" rtlCol="0">
                <a:spAutoFit/>
              </a:bodyPr>
              <a:lstStyle/>
              <a:p>
                <a:r>
                  <a:rPr lang="es-ES_tradnl" sz="1200" dirty="0"/>
                  <a:t>3 parcialidades</a:t>
                </a:r>
              </a:p>
            </p:txBody>
          </p:sp>
          <p:sp>
            <p:nvSpPr>
              <p:cNvPr id="39" name="CuadroTexto 38"/>
              <p:cNvSpPr txBox="1"/>
              <p:nvPr/>
            </p:nvSpPr>
            <p:spPr>
              <a:xfrm>
                <a:off x="647086" y="5633997"/>
                <a:ext cx="1501031" cy="336149"/>
              </a:xfrm>
              <a:prstGeom prst="rect">
                <a:avLst/>
              </a:prstGeom>
              <a:noFill/>
            </p:spPr>
            <p:txBody>
              <a:bodyPr wrap="none" rtlCol="0">
                <a:spAutoFit/>
              </a:bodyPr>
              <a:lstStyle/>
              <a:p>
                <a:r>
                  <a:rPr lang="es-ES_tradnl" sz="1200"/>
                  <a:t>Total: 100,000.00</a:t>
                </a:r>
              </a:p>
            </p:txBody>
          </p:sp>
        </p:grpSp>
        <p:sp>
          <p:nvSpPr>
            <p:cNvPr id="49" name="CuadroTexto 48"/>
            <p:cNvSpPr txBox="1"/>
            <p:nvPr/>
          </p:nvSpPr>
          <p:spPr>
            <a:xfrm>
              <a:off x="6809034" y="3286726"/>
              <a:ext cx="2206500" cy="507831"/>
            </a:xfrm>
            <a:prstGeom prst="rect">
              <a:avLst/>
            </a:prstGeom>
            <a:noFill/>
          </p:spPr>
          <p:txBody>
            <a:bodyPr wrap="square" rtlCol="0">
              <a:spAutoFit/>
            </a:bodyPr>
            <a:lstStyle/>
            <a:p>
              <a:r>
                <a:rPr lang="es-ES_tradnl" sz="900" b="1" dirty="0"/>
                <a:t>CFDI Relacionado: 501</a:t>
              </a:r>
            </a:p>
            <a:p>
              <a:r>
                <a:rPr lang="es-ES_tradnl" sz="900" b="1" dirty="0"/>
                <a:t>Tipo relación: 04-Sustitución de los CFDI previos</a:t>
              </a:r>
            </a:p>
          </p:txBody>
        </p:sp>
      </p:grpSp>
      <p:sp>
        <p:nvSpPr>
          <p:cNvPr id="3" name="Rectángulo 2"/>
          <p:cNvSpPr/>
          <p:nvPr/>
        </p:nvSpPr>
        <p:spPr>
          <a:xfrm>
            <a:off x="6706748" y="6001367"/>
            <a:ext cx="5485252" cy="85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 name="Imagen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24370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_tradnl" b="1" dirty="0">
                <a:solidFill>
                  <a:schemeClr val="bg1"/>
                </a:solidFill>
                <a:latin typeface="Titillium Web" charset="0"/>
                <a:ea typeface="Titillium Web" charset="0"/>
                <a:cs typeface="Titillium Web" charset="0"/>
              </a:rPr>
              <a:t>¿Qué es?</a:t>
            </a:r>
          </a:p>
        </p:txBody>
      </p:sp>
    </p:spTree>
    <p:extLst>
      <p:ext uri="{BB962C8B-B14F-4D97-AF65-F5344CB8AC3E}">
        <p14:creationId xmlns:p14="http://schemas.microsoft.com/office/powerpoint/2010/main" val="20925099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7B71A5C-4980-46EA-B9B4-F3A39991F8F3}"/>
              </a:ext>
            </a:extLst>
          </p:cNvPr>
          <p:cNvPicPr>
            <a:picLocks noChangeAspect="1"/>
          </p:cNvPicPr>
          <p:nvPr/>
        </p:nvPicPr>
        <p:blipFill>
          <a:blip r:embed="rId2"/>
          <a:stretch>
            <a:fillRect/>
          </a:stretch>
        </p:blipFill>
        <p:spPr>
          <a:xfrm>
            <a:off x="1162235" y="1580225"/>
            <a:ext cx="9589639" cy="3936923"/>
          </a:xfrm>
          <a:prstGeom prst="rect">
            <a:avLst/>
          </a:prstGeom>
        </p:spPr>
      </p:pic>
      <p:sp>
        <p:nvSpPr>
          <p:cNvPr id="5" name="Rectángulo 4">
            <a:extLst>
              <a:ext uri="{FF2B5EF4-FFF2-40B4-BE49-F238E27FC236}">
                <a16:creationId xmlns:a16="http://schemas.microsoft.com/office/drawing/2014/main" xmlns="" id="{3034E7CE-4E77-450C-AD9C-E58D930049EA}"/>
              </a:ext>
            </a:extLst>
          </p:cNvPr>
          <p:cNvSpPr/>
          <p:nvPr/>
        </p:nvSpPr>
        <p:spPr>
          <a:xfrm>
            <a:off x="5931555" y="1886504"/>
            <a:ext cx="550417" cy="6125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a:extLst>
              <a:ext uri="{FF2B5EF4-FFF2-40B4-BE49-F238E27FC236}">
                <a16:creationId xmlns:a16="http://schemas.microsoft.com/office/drawing/2014/main" xmlns="" id="{68842351-B6F9-4D7A-8AC7-7AF0240ACC13}"/>
              </a:ext>
            </a:extLst>
          </p:cNvPr>
          <p:cNvPicPr>
            <a:picLocks noChangeAspect="1"/>
          </p:cNvPicPr>
          <p:nvPr/>
        </p:nvPicPr>
        <p:blipFill>
          <a:blip r:embed="rId3"/>
          <a:stretch>
            <a:fillRect/>
          </a:stretch>
        </p:blipFill>
        <p:spPr>
          <a:xfrm>
            <a:off x="3356361" y="3037458"/>
            <a:ext cx="5700806" cy="1689578"/>
          </a:xfrm>
          <a:prstGeom prst="rect">
            <a:avLst/>
          </a:prstGeom>
        </p:spPr>
      </p:pic>
      <p:sp>
        <p:nvSpPr>
          <p:cNvPr id="7" name="Título 1">
            <a:extLst>
              <a:ext uri="{FF2B5EF4-FFF2-40B4-BE49-F238E27FC236}">
                <a16:creationId xmlns:a16="http://schemas.microsoft.com/office/drawing/2014/main" xmlns="" id="{914B2252-AE6E-47A0-A6F1-043BE2F39297}"/>
              </a:ext>
            </a:extLst>
          </p:cNvPr>
          <p:cNvSpPr txBox="1">
            <a:spLocks/>
          </p:cNvSpPr>
          <p:nvPr/>
        </p:nvSpPr>
        <p:spPr>
          <a:xfrm>
            <a:off x="707740" y="470110"/>
            <a:ext cx="8634668" cy="62995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b="1">
                <a:solidFill>
                  <a:srgbClr val="0070C0"/>
                </a:solidFill>
                <a:latin typeface="Titillium Web" charset="0"/>
                <a:ea typeface="Titillium Web" charset="0"/>
                <a:cs typeface="Titillium Web" charset="0"/>
              </a:rPr>
              <a:t>Regla 2.7.1.35 Sexto párrafo</a:t>
            </a:r>
            <a:endParaRPr lang="es-ES_tradnl" b="1" dirty="0">
              <a:solidFill>
                <a:srgbClr val="0070C0"/>
              </a:solidFill>
              <a:latin typeface="Titillium Web" charset="0"/>
              <a:ea typeface="Titillium Web" charset="0"/>
              <a:cs typeface="Titillium Web" charset="0"/>
            </a:endParaRPr>
          </a:p>
        </p:txBody>
      </p:sp>
      <p:sp>
        <p:nvSpPr>
          <p:cNvPr id="8" name="Rectángulo 7">
            <a:extLst>
              <a:ext uri="{FF2B5EF4-FFF2-40B4-BE49-F238E27FC236}">
                <a16:creationId xmlns:a16="http://schemas.microsoft.com/office/drawing/2014/main" xmlns="" id="{9856FA1A-639B-46AA-AFA0-B5E86EB711B7}"/>
              </a:ext>
            </a:extLst>
          </p:cNvPr>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 name="Rectángulo 1"/>
          <p:cNvSpPr/>
          <p:nvPr/>
        </p:nvSpPr>
        <p:spPr>
          <a:xfrm>
            <a:off x="6919415" y="6073254"/>
            <a:ext cx="5272585" cy="784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6815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a:r>
              <a:rPr lang="es-ES_tradnl" b="1" dirty="0">
                <a:solidFill>
                  <a:schemeClr val="bg1"/>
                </a:solidFill>
                <a:latin typeface="Titillium Web" charset="0"/>
                <a:ea typeface="Titillium Web" charset="0"/>
                <a:cs typeface="Titillium Web" charset="0"/>
              </a:rPr>
              <a:t>Preguntas frecuentes</a:t>
            </a:r>
          </a:p>
        </p:txBody>
      </p:sp>
    </p:spTree>
    <p:extLst>
      <p:ext uri="{BB962C8B-B14F-4D97-AF65-F5344CB8AC3E}">
        <p14:creationId xmlns:p14="http://schemas.microsoft.com/office/powerpoint/2010/main" val="39219278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1506" y="1853360"/>
            <a:ext cx="9746862" cy="1492268"/>
          </a:xfrm>
        </p:spPr>
        <p:txBody>
          <a:bodyPr>
            <a:normAutofit/>
          </a:bodyPr>
          <a:lstStyle/>
          <a:p>
            <a:pPr marL="0" indent="0">
              <a:buNone/>
            </a:pPr>
            <a:r>
              <a:rPr lang="es-ES_tradnl" dirty="0">
                <a:latin typeface="Titillium Web" charset="0"/>
                <a:ea typeface="Titillium Web" charset="0"/>
                <a:cs typeface="Titillium Web" charset="0"/>
              </a:rPr>
              <a:t>¿ Cuáles son las personas Obligadas a emitir el complemento de recepción de pagos?</a:t>
            </a:r>
          </a:p>
          <a:p>
            <a:pPr marL="0" indent="0">
              <a:buNone/>
            </a:pPr>
            <a:r>
              <a:rPr lang="es-ES_tradnl" dirty="0">
                <a:solidFill>
                  <a:schemeClr val="accent6">
                    <a:lumMod val="75000"/>
                  </a:schemeClr>
                </a:solidFill>
                <a:latin typeface="Titillium Web" charset="0"/>
                <a:ea typeface="Titillium Web" charset="0"/>
                <a:cs typeface="Titillium Web" charset="0"/>
              </a:rPr>
              <a:t>Toda persona que recibe el pago</a:t>
            </a:r>
          </a:p>
          <a:p>
            <a:pPr marL="0" indent="0">
              <a:buNone/>
            </a:pPr>
            <a:endParaRPr lang="es-ES_tradnl" dirty="0">
              <a:latin typeface="Titillium Web" charset="0"/>
              <a:ea typeface="Titillium Web" charset="0"/>
              <a:cs typeface="Titillium Web" charset="0"/>
            </a:endParaRPr>
          </a:p>
        </p:txBody>
      </p:sp>
      <p:pic>
        <p:nvPicPr>
          <p:cNvPr id="2" name="Imagen 1"/>
          <p:cNvPicPr>
            <a:picLocks noChangeAspect="1"/>
          </p:cNvPicPr>
          <p:nvPr/>
        </p:nvPicPr>
        <p:blipFill>
          <a:blip r:embed="rId2"/>
          <a:stretch>
            <a:fillRect/>
          </a:stretch>
        </p:blipFill>
        <p:spPr>
          <a:xfrm>
            <a:off x="336625" y="3508584"/>
            <a:ext cx="3005436" cy="2334408"/>
          </a:xfrm>
          <a:prstGeom prst="rect">
            <a:avLst/>
          </a:prstGeom>
        </p:spPr>
      </p:pic>
      <p:sp>
        <p:nvSpPr>
          <p:cNvPr id="4" name="Marcador de contenido 2"/>
          <p:cNvSpPr txBox="1">
            <a:spLocks/>
          </p:cNvSpPr>
          <p:nvPr/>
        </p:nvSpPr>
        <p:spPr>
          <a:xfrm>
            <a:off x="3698623" y="3770625"/>
            <a:ext cx="7102727" cy="2148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rgbClr val="0070C0"/>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b="0" i="0" kern="1200">
                <a:solidFill>
                  <a:srgbClr val="0070C0"/>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b="0" i="0" kern="1200">
                <a:solidFill>
                  <a:srgbClr val="0070C0"/>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s-ES_tradnl" dirty="0">
                <a:solidFill>
                  <a:schemeClr val="tx1"/>
                </a:solidFill>
                <a:latin typeface="Titillium Web" charset="0"/>
                <a:ea typeface="Titillium Web" charset="0"/>
                <a:cs typeface="Titillium Web" charset="0"/>
              </a:rPr>
              <a:t>¿Cuál es el importe por el que se va a generar el CFDI-Pagos?</a:t>
            </a:r>
          </a:p>
          <a:p>
            <a:pPr marL="0" indent="0">
              <a:buFont typeface="Arial"/>
              <a:buNone/>
            </a:pPr>
            <a:r>
              <a:rPr lang="es-ES_tradnl" dirty="0">
                <a:solidFill>
                  <a:schemeClr val="accent6">
                    <a:lumMod val="75000"/>
                  </a:schemeClr>
                </a:solidFill>
                <a:latin typeface="Titillium Web" charset="0"/>
                <a:ea typeface="Titillium Web" charset="0"/>
                <a:cs typeface="Titillium Web" charset="0"/>
              </a:rPr>
              <a:t>El CFDI-Pagos irá en ceros y en la parte del complemento el importe del depósito recibido</a:t>
            </a:r>
          </a:p>
        </p:txBody>
      </p:sp>
      <p:sp>
        <p:nvSpPr>
          <p:cNvPr id="5" name="Marcador de contenido 2"/>
          <p:cNvSpPr txBox="1">
            <a:spLocks/>
          </p:cNvSpPr>
          <p:nvPr/>
        </p:nvSpPr>
        <p:spPr>
          <a:xfrm>
            <a:off x="746693" y="497103"/>
            <a:ext cx="7496555" cy="684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rgbClr val="0070C0"/>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b="0" i="0" kern="1200">
                <a:solidFill>
                  <a:srgbClr val="0070C0"/>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b="0" i="0" kern="1200">
                <a:solidFill>
                  <a:srgbClr val="0070C0"/>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s-ES_tradnl" sz="4400" b="1" dirty="0">
                <a:latin typeface="Titillium Web" charset="0"/>
                <a:ea typeface="Titillium Web" charset="0"/>
                <a:cs typeface="Titillium Web" charset="0"/>
              </a:rPr>
              <a:t>Preguntas frecuentes</a:t>
            </a:r>
            <a:endParaRPr lang="es-ES_tradnl" sz="4400" b="1" i="1" dirty="0">
              <a:solidFill>
                <a:schemeClr val="accent6">
                  <a:lumMod val="75000"/>
                </a:schemeClr>
              </a:solidFill>
              <a:latin typeface="Titillium Web" charset="0"/>
              <a:ea typeface="Titillium Web" charset="0"/>
              <a:cs typeface="Titillium Web" charset="0"/>
            </a:endParaRPr>
          </a:p>
        </p:txBody>
      </p:sp>
      <p:sp>
        <p:nvSpPr>
          <p:cNvPr id="6" name="Rectángulo 5"/>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8" name="Rectángulo 7"/>
          <p:cNvSpPr/>
          <p:nvPr/>
        </p:nvSpPr>
        <p:spPr>
          <a:xfrm>
            <a:off x="6864824" y="5842992"/>
            <a:ext cx="5327176" cy="1015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032598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1506" y="1853360"/>
            <a:ext cx="9746862" cy="1492268"/>
          </a:xfrm>
        </p:spPr>
        <p:txBody>
          <a:bodyPr>
            <a:normAutofit/>
          </a:bodyPr>
          <a:lstStyle/>
          <a:p>
            <a:pPr marL="0" indent="0">
              <a:buNone/>
            </a:pPr>
            <a:r>
              <a:rPr lang="es-ES_tradnl" dirty="0">
                <a:latin typeface="Titillium Web" charset="0"/>
                <a:ea typeface="Titillium Web" charset="0"/>
                <a:cs typeface="Titillium Web" charset="0"/>
              </a:rPr>
              <a:t>¿Cuándo estamos obligados a emitirlo?</a:t>
            </a:r>
          </a:p>
          <a:p>
            <a:pPr marL="0" indent="0">
              <a:buNone/>
            </a:pPr>
            <a:r>
              <a:rPr lang="es-ES_tradnl" dirty="0">
                <a:solidFill>
                  <a:schemeClr val="accent6">
                    <a:lumMod val="75000"/>
                  </a:schemeClr>
                </a:solidFill>
                <a:latin typeface="Titillium Web" charset="0"/>
                <a:ea typeface="Titillium Web" charset="0"/>
                <a:cs typeface="Titillium Web" charset="0"/>
              </a:rPr>
              <a:t>Cuando la operación</a:t>
            </a:r>
            <a:r>
              <a:rPr lang="es-ES" dirty="0">
                <a:solidFill>
                  <a:schemeClr val="accent6">
                    <a:lumMod val="75000"/>
                  </a:schemeClr>
                </a:solidFill>
                <a:latin typeface="Titillium Web" charset="0"/>
                <a:ea typeface="Titillium Web" charset="0"/>
                <a:cs typeface="Titillium Web" charset="0"/>
              </a:rPr>
              <a:t> no fue liquidada al momento</a:t>
            </a:r>
          </a:p>
          <a:p>
            <a:pPr marL="0" indent="0">
              <a:buNone/>
            </a:pPr>
            <a:endParaRPr lang="es-ES_tradnl" dirty="0">
              <a:latin typeface="Titillium Web" charset="0"/>
              <a:ea typeface="Titillium Web" charset="0"/>
              <a:cs typeface="Titillium Web" charset="0"/>
            </a:endParaRPr>
          </a:p>
        </p:txBody>
      </p:sp>
      <p:pic>
        <p:nvPicPr>
          <p:cNvPr id="2" name="Imagen 1"/>
          <p:cNvPicPr>
            <a:picLocks noChangeAspect="1"/>
          </p:cNvPicPr>
          <p:nvPr/>
        </p:nvPicPr>
        <p:blipFill>
          <a:blip r:embed="rId2"/>
          <a:stretch>
            <a:fillRect/>
          </a:stretch>
        </p:blipFill>
        <p:spPr>
          <a:xfrm>
            <a:off x="336625" y="3576824"/>
            <a:ext cx="3005436" cy="2334408"/>
          </a:xfrm>
          <a:prstGeom prst="rect">
            <a:avLst/>
          </a:prstGeom>
        </p:spPr>
      </p:pic>
      <p:sp>
        <p:nvSpPr>
          <p:cNvPr id="4" name="Marcador de contenido 2"/>
          <p:cNvSpPr txBox="1">
            <a:spLocks/>
          </p:cNvSpPr>
          <p:nvPr/>
        </p:nvSpPr>
        <p:spPr>
          <a:xfrm>
            <a:off x="3557917" y="3706102"/>
            <a:ext cx="7632992" cy="1409612"/>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b="0" i="0" kern="1200">
                <a:solidFill>
                  <a:srgbClr val="0070C0"/>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b="0" i="0" kern="1200">
                <a:solidFill>
                  <a:srgbClr val="0070C0"/>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b="0" i="0" kern="1200">
                <a:solidFill>
                  <a:srgbClr val="0070C0"/>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0000"/>
              </a:lnSpc>
              <a:buNone/>
            </a:pPr>
            <a:r>
              <a:rPr lang="es-ES" sz="4000" dirty="0">
                <a:solidFill>
                  <a:schemeClr val="tx1"/>
                </a:solidFill>
                <a:latin typeface="Titillium Web" charset="0"/>
                <a:ea typeface="Titillium Web" charset="0"/>
                <a:cs typeface="Titillium Web" charset="0"/>
              </a:rPr>
              <a:t>¿Cuándo no se considera “Al momento”?</a:t>
            </a:r>
          </a:p>
          <a:p>
            <a:pPr marL="0" indent="0">
              <a:lnSpc>
                <a:spcPct val="110000"/>
              </a:lnSpc>
              <a:buNone/>
            </a:pPr>
            <a:r>
              <a:rPr lang="es-ES" sz="3600" dirty="0">
                <a:solidFill>
                  <a:schemeClr val="accent6">
                    <a:lumMod val="75000"/>
                  </a:schemeClr>
                </a:solidFill>
                <a:latin typeface="Titillium Web" charset="0"/>
                <a:ea typeface="Titillium Web" charset="0"/>
                <a:cs typeface="Titillium Web" charset="0"/>
              </a:rPr>
              <a:t>Cuando en la factura la forma de pago sea por definir o se realice el pago posterior a la fecha de emisión</a:t>
            </a:r>
          </a:p>
        </p:txBody>
      </p:sp>
      <p:sp>
        <p:nvSpPr>
          <p:cNvPr id="6" name="Marcador de contenido 2"/>
          <p:cNvSpPr txBox="1">
            <a:spLocks/>
          </p:cNvSpPr>
          <p:nvPr/>
        </p:nvSpPr>
        <p:spPr>
          <a:xfrm>
            <a:off x="746693" y="497103"/>
            <a:ext cx="6623098" cy="684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rgbClr val="0070C0"/>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b="0" i="0" kern="1200">
                <a:solidFill>
                  <a:srgbClr val="0070C0"/>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b="0" i="0" kern="1200">
                <a:solidFill>
                  <a:srgbClr val="0070C0"/>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s-ES_tradnl" sz="4400" b="1" dirty="0">
                <a:latin typeface="Titillium Web" charset="0"/>
                <a:ea typeface="Titillium Web" charset="0"/>
                <a:cs typeface="Titillium Web" charset="0"/>
              </a:rPr>
              <a:t>Preguntas frecuentes</a:t>
            </a:r>
            <a:endParaRPr lang="es-ES_tradnl" sz="4400" b="1" i="1" dirty="0">
              <a:solidFill>
                <a:schemeClr val="accent6">
                  <a:lumMod val="75000"/>
                </a:schemeClr>
              </a:solidFill>
              <a:latin typeface="Titillium Web" charset="0"/>
              <a:ea typeface="Titillium Web" charset="0"/>
              <a:cs typeface="Titillium Web" charset="0"/>
            </a:endParaRPr>
          </a:p>
        </p:txBody>
      </p:sp>
      <p:sp>
        <p:nvSpPr>
          <p:cNvPr id="7" name="Rectángulo 6"/>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5" name="Rectángulo 4"/>
          <p:cNvSpPr/>
          <p:nvPr/>
        </p:nvSpPr>
        <p:spPr>
          <a:xfrm>
            <a:off x="6919415" y="6045958"/>
            <a:ext cx="5272585" cy="81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459903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1506" y="1853360"/>
            <a:ext cx="9746862" cy="1492268"/>
          </a:xfrm>
        </p:spPr>
        <p:txBody>
          <a:bodyPr>
            <a:normAutofit/>
          </a:bodyPr>
          <a:lstStyle/>
          <a:p>
            <a:pPr marL="0" indent="0">
              <a:buNone/>
            </a:pPr>
            <a:r>
              <a:rPr lang="es-ES" dirty="0">
                <a:latin typeface="Titillium Web" charset="0"/>
                <a:ea typeface="Titillium Web" charset="0"/>
                <a:cs typeface="Titillium Web" charset="0"/>
              </a:rPr>
              <a:t>¿Cuál es el plazo que se tiene para emitir?</a:t>
            </a:r>
          </a:p>
          <a:p>
            <a:pPr marL="0" indent="0">
              <a:buNone/>
            </a:pPr>
            <a:r>
              <a:rPr lang="es-ES" dirty="0">
                <a:solidFill>
                  <a:schemeClr val="accent6">
                    <a:lumMod val="75000"/>
                  </a:schemeClr>
                </a:solidFill>
                <a:latin typeface="Titillium Web" charset="0"/>
                <a:ea typeface="Titillium Web" charset="0"/>
                <a:cs typeface="Titillium Web" charset="0"/>
              </a:rPr>
              <a:t>A más tardar al décimo día natural del mes siguiente al que se realizó el pago. (Guía de llenado)</a:t>
            </a:r>
          </a:p>
          <a:p>
            <a:pPr marL="0" indent="0">
              <a:buNone/>
            </a:pPr>
            <a:endParaRPr lang="es-ES_tradnl" dirty="0">
              <a:latin typeface="Titillium Web" charset="0"/>
              <a:ea typeface="Titillium Web" charset="0"/>
              <a:cs typeface="Titillium Web" charset="0"/>
            </a:endParaRPr>
          </a:p>
        </p:txBody>
      </p:sp>
      <p:pic>
        <p:nvPicPr>
          <p:cNvPr id="2" name="Imagen 1"/>
          <p:cNvPicPr>
            <a:picLocks noChangeAspect="1"/>
          </p:cNvPicPr>
          <p:nvPr/>
        </p:nvPicPr>
        <p:blipFill>
          <a:blip r:embed="rId3"/>
          <a:stretch>
            <a:fillRect/>
          </a:stretch>
        </p:blipFill>
        <p:spPr>
          <a:xfrm>
            <a:off x="4604903" y="3345628"/>
            <a:ext cx="3005436" cy="2334408"/>
          </a:xfrm>
          <a:prstGeom prst="rect">
            <a:avLst/>
          </a:prstGeom>
        </p:spPr>
      </p:pic>
      <p:sp>
        <p:nvSpPr>
          <p:cNvPr id="6" name="Marcador de contenido 2"/>
          <p:cNvSpPr txBox="1">
            <a:spLocks/>
          </p:cNvSpPr>
          <p:nvPr/>
        </p:nvSpPr>
        <p:spPr>
          <a:xfrm>
            <a:off x="746693" y="497103"/>
            <a:ext cx="7346429" cy="684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rgbClr val="0070C0"/>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b="0" i="0" kern="1200">
                <a:solidFill>
                  <a:srgbClr val="0070C0"/>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b="0" i="0" kern="1200">
                <a:solidFill>
                  <a:srgbClr val="0070C0"/>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b="0" i="0" kern="1200">
                <a:solidFill>
                  <a:srgbClr val="0070C0"/>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s-ES_tradnl" sz="4400" b="1" dirty="0">
                <a:latin typeface="Titillium Web" charset="0"/>
                <a:ea typeface="Titillium Web" charset="0"/>
                <a:cs typeface="Titillium Web" charset="0"/>
              </a:rPr>
              <a:t>Preguntas frecuentes</a:t>
            </a:r>
            <a:endParaRPr lang="es-ES_tradnl" sz="4400" b="1" i="1" dirty="0">
              <a:solidFill>
                <a:schemeClr val="accent6">
                  <a:lumMod val="75000"/>
                </a:schemeClr>
              </a:solidFill>
              <a:latin typeface="Titillium Web" charset="0"/>
              <a:ea typeface="Titillium Web" charset="0"/>
              <a:cs typeface="Titillium Web" charset="0"/>
            </a:endParaRPr>
          </a:p>
        </p:txBody>
      </p:sp>
      <p:sp>
        <p:nvSpPr>
          <p:cNvPr id="7" name="Rectángulo 6"/>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4" name="Rectángulo 3"/>
          <p:cNvSpPr/>
          <p:nvPr/>
        </p:nvSpPr>
        <p:spPr>
          <a:xfrm>
            <a:off x="6974006" y="6114197"/>
            <a:ext cx="5217994" cy="74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1996866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07458" y="2294317"/>
            <a:ext cx="10145713" cy="1038225"/>
          </a:xfrm>
        </p:spPr>
        <p:txBody>
          <a:bodyPr>
            <a:normAutofit/>
          </a:bodyPr>
          <a:lstStyle/>
          <a:p>
            <a:pPr algn="l"/>
            <a:r>
              <a:rPr lang="es-ES_tradnl" b="1" dirty="0">
                <a:solidFill>
                  <a:schemeClr val="bg1"/>
                </a:solidFill>
                <a:latin typeface="Titillium Web" charset="0"/>
                <a:ea typeface="Titillium Web" charset="0"/>
                <a:cs typeface="Titillium Web" charset="0"/>
              </a:rPr>
              <a:t>Dudas</a:t>
            </a:r>
          </a:p>
        </p:txBody>
      </p:sp>
      <p:pic>
        <p:nvPicPr>
          <p:cNvPr id="4" name="Imagen 3">
            <a:extLst>
              <a:ext uri="{FF2B5EF4-FFF2-40B4-BE49-F238E27FC236}">
                <a16:creationId xmlns:a16="http://schemas.microsoft.com/office/drawing/2014/main" xmlns="" id="{0597724E-F271-4F78-9C35-635383E87049}"/>
              </a:ext>
            </a:extLst>
          </p:cNvPr>
          <p:cNvPicPr>
            <a:picLocks noChangeAspect="1"/>
          </p:cNvPicPr>
          <p:nvPr/>
        </p:nvPicPr>
        <p:blipFill>
          <a:blip r:embed="rId3"/>
          <a:stretch>
            <a:fillRect/>
          </a:stretch>
        </p:blipFill>
        <p:spPr>
          <a:xfrm>
            <a:off x="4785285" y="1130944"/>
            <a:ext cx="1990060" cy="3719129"/>
          </a:xfrm>
          <a:prstGeom prst="rect">
            <a:avLst/>
          </a:prstGeom>
        </p:spPr>
      </p:pic>
    </p:spTree>
    <p:extLst>
      <p:ext uri="{BB962C8B-B14F-4D97-AF65-F5344CB8AC3E}">
        <p14:creationId xmlns:p14="http://schemas.microsoft.com/office/powerpoint/2010/main" val="636921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992" y="828670"/>
            <a:ext cx="9144000" cy="483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6878472" y="5827594"/>
            <a:ext cx="5313528" cy="103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113" y="5772273"/>
            <a:ext cx="7749016" cy="1210783"/>
          </a:xfrm>
          <a:prstGeom prst="rect">
            <a:avLst/>
          </a:prstGeom>
        </p:spPr>
      </p:pic>
    </p:spTree>
    <p:extLst>
      <p:ext uri="{BB962C8B-B14F-4D97-AF65-F5344CB8AC3E}">
        <p14:creationId xmlns:p14="http://schemas.microsoft.com/office/powerpoint/2010/main" val="372160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endParaRPr lang="es-ES_tradnl" sz="2407" dirty="0"/>
          </a:p>
          <a:p>
            <a:endParaRPr lang="es-ES_tradnl" sz="2407" dirty="0"/>
          </a:p>
        </p:txBody>
      </p:sp>
      <p:sp>
        <p:nvSpPr>
          <p:cNvPr id="4" name="Título 1"/>
          <p:cNvSpPr txBox="1">
            <a:spLocks/>
          </p:cNvSpPr>
          <p:nvPr/>
        </p:nvSpPr>
        <p:spPr>
          <a:xfrm>
            <a:off x="4800163" y="2225566"/>
            <a:ext cx="5256930" cy="1440476"/>
          </a:xfrm>
          <a:prstGeom prst="rect">
            <a:avLst/>
          </a:prstGeom>
        </p:spPr>
        <p:txBody>
          <a:bodyPr vert="horz" lIns="91695" tIns="45847" rIns="91695" bIns="4584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_tradnl" sz="3200" dirty="0">
                <a:latin typeface="+mn-lt"/>
              </a:rPr>
              <a:t>Es un recibo de “dinero” que emite la persona que percibe un ingreso</a:t>
            </a:r>
          </a:p>
        </p:txBody>
      </p:sp>
      <p:pic>
        <p:nvPicPr>
          <p:cNvPr id="8" name="Imagen 7"/>
          <p:cNvPicPr>
            <a:picLocks noChangeAspect="1"/>
          </p:cNvPicPr>
          <p:nvPr/>
        </p:nvPicPr>
        <p:blipFill>
          <a:blip r:embed="rId3"/>
          <a:stretch>
            <a:fillRect/>
          </a:stretch>
        </p:blipFill>
        <p:spPr>
          <a:xfrm>
            <a:off x="956858" y="1017583"/>
            <a:ext cx="3284390" cy="5294557"/>
          </a:xfrm>
          <a:prstGeom prst="rect">
            <a:avLst/>
          </a:prstGeom>
        </p:spPr>
      </p:pic>
      <p:sp>
        <p:nvSpPr>
          <p:cNvPr id="5" name="Rectángulo 4"/>
          <p:cNvSpPr/>
          <p:nvPr/>
        </p:nvSpPr>
        <p:spPr>
          <a:xfrm>
            <a:off x="707740" y="374831"/>
            <a:ext cx="9233561" cy="771301"/>
          </a:xfrm>
          <a:prstGeom prst="rect">
            <a:avLst/>
          </a:prstGeom>
        </p:spPr>
        <p:txBody>
          <a:bodyPr wrap="square">
            <a:spAutoFit/>
          </a:bodyPr>
          <a:lstStyle/>
          <a:p>
            <a:r>
              <a:rPr lang="es-ES_tradnl" sz="4400" b="1" dirty="0">
                <a:solidFill>
                  <a:srgbClr val="0070C0"/>
                </a:solidFill>
                <a:latin typeface="Titillium Web" charset="0"/>
                <a:ea typeface="Titillium Web" charset="0"/>
                <a:cs typeface="Titillium Web" charset="0"/>
              </a:rPr>
              <a:t>¿Qué es?</a:t>
            </a:r>
          </a:p>
        </p:txBody>
      </p:sp>
      <p:sp>
        <p:nvSpPr>
          <p:cNvPr id="6" name="Rectángulo 5"/>
          <p:cNvSpPr/>
          <p:nvPr/>
        </p:nvSpPr>
        <p:spPr>
          <a:xfrm>
            <a:off x="707740" y="1152761"/>
            <a:ext cx="10799763" cy="11445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2" name="Rectángulo 1"/>
          <p:cNvSpPr/>
          <p:nvPr/>
        </p:nvSpPr>
        <p:spPr>
          <a:xfrm>
            <a:off x="6851176" y="5813946"/>
            <a:ext cx="5340824" cy="104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791" y="5358098"/>
            <a:ext cx="9389660" cy="1467134"/>
          </a:xfrm>
          <a:prstGeom prst="rect">
            <a:avLst/>
          </a:prstGeom>
        </p:spPr>
      </p:pic>
    </p:spTree>
    <p:extLst>
      <p:ext uri="{BB962C8B-B14F-4D97-AF65-F5344CB8AC3E}">
        <p14:creationId xmlns:p14="http://schemas.microsoft.com/office/powerpoint/2010/main" val="2081130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ferencia Anexo 20 versión 3.3_0906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ia Anexo 20 versión 3.3_09062017" id="{B2FAE324-081F-314F-86C7-58AEDA805CB9}" vid="{9435CFA4-DF40-2E4C-A0B0-AEB7252B5E6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22565</TotalTime>
  <Words>3549</Words>
  <Application>Microsoft Office PowerPoint</Application>
  <PresentationFormat>Panorámica</PresentationFormat>
  <Paragraphs>535</Paragraphs>
  <Slides>86</Slides>
  <Notes>65</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86</vt:i4>
      </vt:variant>
    </vt:vector>
  </HeadingPairs>
  <TitlesOfParts>
    <vt:vector size="95" baseType="lpstr">
      <vt:lpstr>Arial</vt:lpstr>
      <vt:lpstr>Arial</vt:lpstr>
      <vt:lpstr>Arial Black</vt:lpstr>
      <vt:lpstr>Calibri</vt:lpstr>
      <vt:lpstr>Calibri Light</vt:lpstr>
      <vt:lpstr>Titillium Web</vt:lpstr>
      <vt:lpstr>TitilliumWeb-Regular</vt:lpstr>
      <vt:lpstr>Wingdings-Regular</vt:lpstr>
      <vt:lpstr>Conferencia Anexo 20 versión 3.3_09062017</vt:lpstr>
      <vt:lpstr>Complemento para recepción de pagos, también denominado Recibo Electrónico de Pago  en los sistemas CONTPAQi®   </vt:lpstr>
      <vt:lpstr>Presentación de PowerPoint</vt:lpstr>
      <vt:lpstr>Entrada en vigor</vt:lpstr>
      <vt:lpstr>Entrada en Vigor</vt:lpstr>
      <vt:lpstr>Tipo de Comprobante</vt:lpstr>
      <vt:lpstr>Complemento Recepción de Pagos</vt:lpstr>
      <vt:lpstr>Presentación de PowerPoint</vt:lpstr>
      <vt:lpstr>¿Qué es?</vt:lpstr>
      <vt:lpstr>Presentación de PowerPoint</vt:lpstr>
      <vt:lpstr>Presentación de PowerPoint</vt:lpstr>
      <vt:lpstr>Obligación de Emitir o no Emitir Recibo Electrónico de Pago</vt:lpstr>
      <vt:lpstr>Existen Dos Elementos que marcan la pauta</vt:lpstr>
      <vt:lpstr>¿Cuando debo emitir un REP?</vt:lpstr>
      <vt:lpstr>Cuando NO debo emitir un REP</vt:lpstr>
      <vt:lpstr>Cuando DEBO emitir un REP</vt:lpstr>
      <vt:lpstr>Presentación de PowerPoint</vt:lpstr>
      <vt:lpstr>Presentación de PowerPoint</vt:lpstr>
      <vt:lpstr>Presentación de PowerPoint</vt:lpstr>
      <vt:lpstr>Presentación de PowerPoint</vt:lpstr>
      <vt:lpstr>Presentación de PowerPoint</vt:lpstr>
      <vt:lpstr>Proceso Administrativo REP</vt:lpstr>
      <vt:lpstr>Idea general</vt:lpstr>
      <vt:lpstr>Presentación de PowerPoint</vt:lpstr>
      <vt:lpstr>¿Ya es obligatorio el uso del REP?</vt:lpstr>
      <vt:lpstr>Estructura del REP</vt:lpstr>
      <vt:lpstr>Estructura del REP</vt:lpstr>
      <vt:lpstr>Estructura del REP</vt:lpstr>
      <vt:lpstr>Estructura del REP</vt:lpstr>
      <vt:lpstr>Implementación en Sistemas CONTPAQi®</vt:lpstr>
      <vt:lpstr>Cuentas Bancarias</vt:lpstr>
      <vt:lpstr>Atributos</vt:lpstr>
      <vt:lpstr>Atributos</vt:lpstr>
      <vt:lpstr>Presentación de PowerPoint</vt:lpstr>
      <vt:lpstr>Presentación de PowerPoint</vt:lpstr>
      <vt:lpstr>Presentación de PowerPoint</vt:lpstr>
      <vt:lpstr>Presentación de PowerPoint</vt:lpstr>
      <vt:lpstr>Presentación de PowerPoint</vt:lpstr>
      <vt:lpstr>Presentación de PowerPoint</vt:lpstr>
      <vt:lpstr>Configuración de conceptos para el recibo electrónico de pago </vt:lpstr>
      <vt:lpstr>Presentación de PowerPoint</vt:lpstr>
      <vt:lpstr>Captura de documentos de recibo electrónico de pago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Uso de SPEI </vt:lpstr>
      <vt:lpstr>Atributos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Cancelación de REP</vt:lpstr>
      <vt:lpstr>Presentación de PowerPoint</vt:lpstr>
      <vt:lpstr>Presentación de PowerPoint</vt:lpstr>
      <vt:lpstr>Presentación de PowerPoint</vt:lpstr>
      <vt:lpstr>Presentación de PowerPoint</vt:lpstr>
      <vt:lpstr>Presentación de PowerPoint</vt:lpstr>
      <vt:lpstr>Preguntas frecuentes</vt:lpstr>
      <vt:lpstr>Presentación de PowerPoint</vt:lpstr>
      <vt:lpstr>Presentación de PowerPoint</vt:lpstr>
      <vt:lpstr>Presentación de PowerPoint</vt:lpstr>
      <vt:lpstr>Dudas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Hugo Buenrostro</dc:creator>
  <cp:lastModifiedBy>Usuario de Windows</cp:lastModifiedBy>
  <cp:revision>397</cp:revision>
  <dcterms:created xsi:type="dcterms:W3CDTF">2017-03-08T17:58:26Z</dcterms:created>
  <dcterms:modified xsi:type="dcterms:W3CDTF">2018-08-14T20:42:20Z</dcterms:modified>
</cp:coreProperties>
</file>